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69" r:id="rId2"/>
    <p:sldId id="256" r:id="rId3"/>
    <p:sldId id="257" r:id="rId4"/>
    <p:sldId id="259" r:id="rId5"/>
    <p:sldId id="261" r:id="rId6"/>
    <p:sldId id="262" r:id="rId7"/>
    <p:sldId id="263" r:id="rId8"/>
    <p:sldId id="264" r:id="rId9"/>
    <p:sldId id="265" r:id="rId10"/>
    <p:sldId id="260" r:id="rId11"/>
    <p:sldId id="267" r:id="rId12"/>
    <p:sldId id="266" r:id="rId13"/>
  </p:sldIdLst>
  <p:sldSz cx="9144000" cy="6858000" type="screen4x3"/>
  <p:notesSz cx="6858000" cy="9144000"/>
  <p:defaultTextStyle>
    <a:defPPr>
      <a:defRPr lang="es-A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66"/>
    <a:srgbClr val="6699FF"/>
    <a:srgbClr val="FF99CC"/>
    <a:srgbClr val="FFC305"/>
    <a:srgbClr val="FF33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45" d="100"/>
          <a:sy n="45" d="100"/>
        </p:scale>
        <p:origin x="-1236"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AR"/>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AR"/>
          </a:p>
        </p:txBody>
      </p:sp>
      <p:sp>
        <p:nvSpPr>
          <p:cNvPr id="4" name="3 Marcador de fecha"/>
          <p:cNvSpPr>
            <a:spLocks noGrp="1"/>
          </p:cNvSpPr>
          <p:nvPr>
            <p:ph type="dt" sz="half" idx="10"/>
          </p:nvPr>
        </p:nvSpPr>
        <p:spPr/>
        <p:txBody>
          <a:bodyPr/>
          <a:lstStyle/>
          <a:p>
            <a:fld id="{BD0E8D0A-FAF0-41DD-92ED-2DA7C01A1948}" type="datetimeFigureOut">
              <a:rPr lang="es-AR" smtClean="0"/>
              <a:pPr/>
              <a:t>24/04/2015</a:t>
            </a:fld>
            <a:endParaRPr lang="es-AR"/>
          </a:p>
        </p:txBody>
      </p:sp>
      <p:sp>
        <p:nvSpPr>
          <p:cNvPr id="5" name="4 Marcador de pie de página"/>
          <p:cNvSpPr>
            <a:spLocks noGrp="1"/>
          </p:cNvSpPr>
          <p:nvPr>
            <p:ph type="ftr" sz="quarter" idx="11"/>
          </p:nvPr>
        </p:nvSpPr>
        <p:spPr/>
        <p:txBody>
          <a:bodyPr/>
          <a:lstStyle/>
          <a:p>
            <a:endParaRPr lang="es-AR"/>
          </a:p>
        </p:txBody>
      </p:sp>
      <p:sp>
        <p:nvSpPr>
          <p:cNvPr id="6" name="5 Marcador de número de diapositiva"/>
          <p:cNvSpPr>
            <a:spLocks noGrp="1"/>
          </p:cNvSpPr>
          <p:nvPr>
            <p:ph type="sldNum" sz="quarter" idx="12"/>
          </p:nvPr>
        </p:nvSpPr>
        <p:spPr/>
        <p:txBody>
          <a:bodyPr/>
          <a:lstStyle/>
          <a:p>
            <a:fld id="{A2902423-845C-406C-B778-506304F99CA9}" type="slidenum">
              <a:rPr lang="es-AR" smtClean="0"/>
              <a:pPr/>
              <a:t>‹Nº›</a:t>
            </a:fld>
            <a:endParaRPr lang="es-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AR"/>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4" name="3 Marcador de fecha"/>
          <p:cNvSpPr>
            <a:spLocks noGrp="1"/>
          </p:cNvSpPr>
          <p:nvPr>
            <p:ph type="dt" sz="half" idx="10"/>
          </p:nvPr>
        </p:nvSpPr>
        <p:spPr/>
        <p:txBody>
          <a:bodyPr/>
          <a:lstStyle/>
          <a:p>
            <a:fld id="{BD0E8D0A-FAF0-41DD-92ED-2DA7C01A1948}" type="datetimeFigureOut">
              <a:rPr lang="es-AR" smtClean="0"/>
              <a:pPr/>
              <a:t>24/04/2015</a:t>
            </a:fld>
            <a:endParaRPr lang="es-AR"/>
          </a:p>
        </p:txBody>
      </p:sp>
      <p:sp>
        <p:nvSpPr>
          <p:cNvPr id="5" name="4 Marcador de pie de página"/>
          <p:cNvSpPr>
            <a:spLocks noGrp="1"/>
          </p:cNvSpPr>
          <p:nvPr>
            <p:ph type="ftr" sz="quarter" idx="11"/>
          </p:nvPr>
        </p:nvSpPr>
        <p:spPr/>
        <p:txBody>
          <a:bodyPr/>
          <a:lstStyle/>
          <a:p>
            <a:endParaRPr lang="es-AR"/>
          </a:p>
        </p:txBody>
      </p:sp>
      <p:sp>
        <p:nvSpPr>
          <p:cNvPr id="6" name="5 Marcador de número de diapositiva"/>
          <p:cNvSpPr>
            <a:spLocks noGrp="1"/>
          </p:cNvSpPr>
          <p:nvPr>
            <p:ph type="sldNum" sz="quarter" idx="12"/>
          </p:nvPr>
        </p:nvSpPr>
        <p:spPr/>
        <p:txBody>
          <a:bodyPr/>
          <a:lstStyle/>
          <a:p>
            <a:fld id="{A2902423-845C-406C-B778-506304F99CA9}" type="slidenum">
              <a:rPr lang="es-AR" smtClean="0"/>
              <a:pPr/>
              <a:t>‹Nº›</a:t>
            </a:fld>
            <a:endParaRPr lang="es-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AR"/>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4" name="3 Marcador de fecha"/>
          <p:cNvSpPr>
            <a:spLocks noGrp="1"/>
          </p:cNvSpPr>
          <p:nvPr>
            <p:ph type="dt" sz="half" idx="10"/>
          </p:nvPr>
        </p:nvSpPr>
        <p:spPr/>
        <p:txBody>
          <a:bodyPr/>
          <a:lstStyle/>
          <a:p>
            <a:fld id="{BD0E8D0A-FAF0-41DD-92ED-2DA7C01A1948}" type="datetimeFigureOut">
              <a:rPr lang="es-AR" smtClean="0"/>
              <a:pPr/>
              <a:t>24/04/2015</a:t>
            </a:fld>
            <a:endParaRPr lang="es-AR"/>
          </a:p>
        </p:txBody>
      </p:sp>
      <p:sp>
        <p:nvSpPr>
          <p:cNvPr id="5" name="4 Marcador de pie de página"/>
          <p:cNvSpPr>
            <a:spLocks noGrp="1"/>
          </p:cNvSpPr>
          <p:nvPr>
            <p:ph type="ftr" sz="quarter" idx="11"/>
          </p:nvPr>
        </p:nvSpPr>
        <p:spPr/>
        <p:txBody>
          <a:bodyPr/>
          <a:lstStyle/>
          <a:p>
            <a:endParaRPr lang="es-AR"/>
          </a:p>
        </p:txBody>
      </p:sp>
      <p:sp>
        <p:nvSpPr>
          <p:cNvPr id="6" name="5 Marcador de número de diapositiva"/>
          <p:cNvSpPr>
            <a:spLocks noGrp="1"/>
          </p:cNvSpPr>
          <p:nvPr>
            <p:ph type="sldNum" sz="quarter" idx="12"/>
          </p:nvPr>
        </p:nvSpPr>
        <p:spPr/>
        <p:txBody>
          <a:bodyPr/>
          <a:lstStyle/>
          <a:p>
            <a:fld id="{A2902423-845C-406C-B778-506304F99CA9}" type="slidenum">
              <a:rPr lang="es-AR" smtClean="0"/>
              <a:pPr/>
              <a:t>‹Nº›</a:t>
            </a:fld>
            <a:endParaRPr lang="es-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AR"/>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4" name="3 Marcador de fecha"/>
          <p:cNvSpPr>
            <a:spLocks noGrp="1"/>
          </p:cNvSpPr>
          <p:nvPr>
            <p:ph type="dt" sz="half" idx="10"/>
          </p:nvPr>
        </p:nvSpPr>
        <p:spPr/>
        <p:txBody>
          <a:bodyPr/>
          <a:lstStyle/>
          <a:p>
            <a:fld id="{BD0E8D0A-FAF0-41DD-92ED-2DA7C01A1948}" type="datetimeFigureOut">
              <a:rPr lang="es-AR" smtClean="0"/>
              <a:pPr/>
              <a:t>24/04/2015</a:t>
            </a:fld>
            <a:endParaRPr lang="es-AR"/>
          </a:p>
        </p:txBody>
      </p:sp>
      <p:sp>
        <p:nvSpPr>
          <p:cNvPr id="5" name="4 Marcador de pie de página"/>
          <p:cNvSpPr>
            <a:spLocks noGrp="1"/>
          </p:cNvSpPr>
          <p:nvPr>
            <p:ph type="ftr" sz="quarter" idx="11"/>
          </p:nvPr>
        </p:nvSpPr>
        <p:spPr/>
        <p:txBody>
          <a:bodyPr/>
          <a:lstStyle/>
          <a:p>
            <a:endParaRPr lang="es-AR"/>
          </a:p>
        </p:txBody>
      </p:sp>
      <p:sp>
        <p:nvSpPr>
          <p:cNvPr id="6" name="5 Marcador de número de diapositiva"/>
          <p:cNvSpPr>
            <a:spLocks noGrp="1"/>
          </p:cNvSpPr>
          <p:nvPr>
            <p:ph type="sldNum" sz="quarter" idx="12"/>
          </p:nvPr>
        </p:nvSpPr>
        <p:spPr/>
        <p:txBody>
          <a:bodyPr/>
          <a:lstStyle/>
          <a:p>
            <a:fld id="{A2902423-845C-406C-B778-506304F99CA9}" type="slidenum">
              <a:rPr lang="es-AR" smtClean="0"/>
              <a:pPr/>
              <a:t>‹Nº›</a:t>
            </a:fld>
            <a:endParaRPr lang="es-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AR"/>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BD0E8D0A-FAF0-41DD-92ED-2DA7C01A1948}" type="datetimeFigureOut">
              <a:rPr lang="es-AR" smtClean="0"/>
              <a:pPr/>
              <a:t>24/04/2015</a:t>
            </a:fld>
            <a:endParaRPr lang="es-AR"/>
          </a:p>
        </p:txBody>
      </p:sp>
      <p:sp>
        <p:nvSpPr>
          <p:cNvPr id="5" name="4 Marcador de pie de página"/>
          <p:cNvSpPr>
            <a:spLocks noGrp="1"/>
          </p:cNvSpPr>
          <p:nvPr>
            <p:ph type="ftr" sz="quarter" idx="11"/>
          </p:nvPr>
        </p:nvSpPr>
        <p:spPr/>
        <p:txBody>
          <a:bodyPr/>
          <a:lstStyle/>
          <a:p>
            <a:endParaRPr lang="es-AR"/>
          </a:p>
        </p:txBody>
      </p:sp>
      <p:sp>
        <p:nvSpPr>
          <p:cNvPr id="6" name="5 Marcador de número de diapositiva"/>
          <p:cNvSpPr>
            <a:spLocks noGrp="1"/>
          </p:cNvSpPr>
          <p:nvPr>
            <p:ph type="sldNum" sz="quarter" idx="12"/>
          </p:nvPr>
        </p:nvSpPr>
        <p:spPr/>
        <p:txBody>
          <a:bodyPr/>
          <a:lstStyle/>
          <a:p>
            <a:fld id="{A2902423-845C-406C-B778-506304F99CA9}" type="slidenum">
              <a:rPr lang="es-AR" smtClean="0"/>
              <a:pPr/>
              <a:t>‹Nº›</a:t>
            </a:fld>
            <a:endParaRPr lang="es-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AR"/>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5" name="4 Marcador de fecha"/>
          <p:cNvSpPr>
            <a:spLocks noGrp="1"/>
          </p:cNvSpPr>
          <p:nvPr>
            <p:ph type="dt" sz="half" idx="10"/>
          </p:nvPr>
        </p:nvSpPr>
        <p:spPr/>
        <p:txBody>
          <a:bodyPr/>
          <a:lstStyle/>
          <a:p>
            <a:fld id="{BD0E8D0A-FAF0-41DD-92ED-2DA7C01A1948}" type="datetimeFigureOut">
              <a:rPr lang="es-AR" smtClean="0"/>
              <a:pPr/>
              <a:t>24/04/2015</a:t>
            </a:fld>
            <a:endParaRPr lang="es-AR"/>
          </a:p>
        </p:txBody>
      </p:sp>
      <p:sp>
        <p:nvSpPr>
          <p:cNvPr id="6" name="5 Marcador de pie de página"/>
          <p:cNvSpPr>
            <a:spLocks noGrp="1"/>
          </p:cNvSpPr>
          <p:nvPr>
            <p:ph type="ftr" sz="quarter" idx="11"/>
          </p:nvPr>
        </p:nvSpPr>
        <p:spPr/>
        <p:txBody>
          <a:bodyPr/>
          <a:lstStyle/>
          <a:p>
            <a:endParaRPr lang="es-AR"/>
          </a:p>
        </p:txBody>
      </p:sp>
      <p:sp>
        <p:nvSpPr>
          <p:cNvPr id="7" name="6 Marcador de número de diapositiva"/>
          <p:cNvSpPr>
            <a:spLocks noGrp="1"/>
          </p:cNvSpPr>
          <p:nvPr>
            <p:ph type="sldNum" sz="quarter" idx="12"/>
          </p:nvPr>
        </p:nvSpPr>
        <p:spPr/>
        <p:txBody>
          <a:bodyPr/>
          <a:lstStyle/>
          <a:p>
            <a:fld id="{A2902423-845C-406C-B778-506304F99CA9}" type="slidenum">
              <a:rPr lang="es-AR" smtClean="0"/>
              <a:pPr/>
              <a:t>‹Nº›</a:t>
            </a:fld>
            <a:endParaRPr lang="es-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AR"/>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7" name="6 Marcador de fecha"/>
          <p:cNvSpPr>
            <a:spLocks noGrp="1"/>
          </p:cNvSpPr>
          <p:nvPr>
            <p:ph type="dt" sz="half" idx="10"/>
          </p:nvPr>
        </p:nvSpPr>
        <p:spPr/>
        <p:txBody>
          <a:bodyPr/>
          <a:lstStyle/>
          <a:p>
            <a:fld id="{BD0E8D0A-FAF0-41DD-92ED-2DA7C01A1948}" type="datetimeFigureOut">
              <a:rPr lang="es-AR" smtClean="0"/>
              <a:pPr/>
              <a:t>24/04/2015</a:t>
            </a:fld>
            <a:endParaRPr lang="es-AR"/>
          </a:p>
        </p:txBody>
      </p:sp>
      <p:sp>
        <p:nvSpPr>
          <p:cNvPr id="8" name="7 Marcador de pie de página"/>
          <p:cNvSpPr>
            <a:spLocks noGrp="1"/>
          </p:cNvSpPr>
          <p:nvPr>
            <p:ph type="ftr" sz="quarter" idx="11"/>
          </p:nvPr>
        </p:nvSpPr>
        <p:spPr/>
        <p:txBody>
          <a:bodyPr/>
          <a:lstStyle/>
          <a:p>
            <a:endParaRPr lang="es-AR"/>
          </a:p>
        </p:txBody>
      </p:sp>
      <p:sp>
        <p:nvSpPr>
          <p:cNvPr id="9" name="8 Marcador de número de diapositiva"/>
          <p:cNvSpPr>
            <a:spLocks noGrp="1"/>
          </p:cNvSpPr>
          <p:nvPr>
            <p:ph type="sldNum" sz="quarter" idx="12"/>
          </p:nvPr>
        </p:nvSpPr>
        <p:spPr/>
        <p:txBody>
          <a:bodyPr/>
          <a:lstStyle/>
          <a:p>
            <a:fld id="{A2902423-845C-406C-B778-506304F99CA9}" type="slidenum">
              <a:rPr lang="es-AR" smtClean="0"/>
              <a:pPr/>
              <a:t>‹Nº›</a:t>
            </a:fld>
            <a:endParaRPr lang="es-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AR"/>
          </a:p>
        </p:txBody>
      </p:sp>
      <p:sp>
        <p:nvSpPr>
          <p:cNvPr id="3" name="2 Marcador de fecha"/>
          <p:cNvSpPr>
            <a:spLocks noGrp="1"/>
          </p:cNvSpPr>
          <p:nvPr>
            <p:ph type="dt" sz="half" idx="10"/>
          </p:nvPr>
        </p:nvSpPr>
        <p:spPr/>
        <p:txBody>
          <a:bodyPr/>
          <a:lstStyle/>
          <a:p>
            <a:fld id="{BD0E8D0A-FAF0-41DD-92ED-2DA7C01A1948}" type="datetimeFigureOut">
              <a:rPr lang="es-AR" smtClean="0"/>
              <a:pPr/>
              <a:t>24/04/2015</a:t>
            </a:fld>
            <a:endParaRPr lang="es-AR"/>
          </a:p>
        </p:txBody>
      </p:sp>
      <p:sp>
        <p:nvSpPr>
          <p:cNvPr id="4" name="3 Marcador de pie de página"/>
          <p:cNvSpPr>
            <a:spLocks noGrp="1"/>
          </p:cNvSpPr>
          <p:nvPr>
            <p:ph type="ftr" sz="quarter" idx="11"/>
          </p:nvPr>
        </p:nvSpPr>
        <p:spPr/>
        <p:txBody>
          <a:bodyPr/>
          <a:lstStyle/>
          <a:p>
            <a:endParaRPr lang="es-AR"/>
          </a:p>
        </p:txBody>
      </p:sp>
      <p:sp>
        <p:nvSpPr>
          <p:cNvPr id="5" name="4 Marcador de número de diapositiva"/>
          <p:cNvSpPr>
            <a:spLocks noGrp="1"/>
          </p:cNvSpPr>
          <p:nvPr>
            <p:ph type="sldNum" sz="quarter" idx="12"/>
          </p:nvPr>
        </p:nvSpPr>
        <p:spPr/>
        <p:txBody>
          <a:bodyPr/>
          <a:lstStyle/>
          <a:p>
            <a:fld id="{A2902423-845C-406C-B778-506304F99CA9}" type="slidenum">
              <a:rPr lang="es-AR" smtClean="0"/>
              <a:pPr/>
              <a:t>‹Nº›</a:t>
            </a:fld>
            <a:endParaRPr lang="es-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BD0E8D0A-FAF0-41DD-92ED-2DA7C01A1948}" type="datetimeFigureOut">
              <a:rPr lang="es-AR" smtClean="0"/>
              <a:pPr/>
              <a:t>24/04/2015</a:t>
            </a:fld>
            <a:endParaRPr lang="es-AR"/>
          </a:p>
        </p:txBody>
      </p:sp>
      <p:sp>
        <p:nvSpPr>
          <p:cNvPr id="3" name="2 Marcador de pie de página"/>
          <p:cNvSpPr>
            <a:spLocks noGrp="1"/>
          </p:cNvSpPr>
          <p:nvPr>
            <p:ph type="ftr" sz="quarter" idx="11"/>
          </p:nvPr>
        </p:nvSpPr>
        <p:spPr/>
        <p:txBody>
          <a:bodyPr/>
          <a:lstStyle/>
          <a:p>
            <a:endParaRPr lang="es-AR"/>
          </a:p>
        </p:txBody>
      </p:sp>
      <p:sp>
        <p:nvSpPr>
          <p:cNvPr id="4" name="3 Marcador de número de diapositiva"/>
          <p:cNvSpPr>
            <a:spLocks noGrp="1"/>
          </p:cNvSpPr>
          <p:nvPr>
            <p:ph type="sldNum" sz="quarter" idx="12"/>
          </p:nvPr>
        </p:nvSpPr>
        <p:spPr/>
        <p:txBody>
          <a:bodyPr/>
          <a:lstStyle/>
          <a:p>
            <a:fld id="{A2902423-845C-406C-B778-506304F99CA9}" type="slidenum">
              <a:rPr lang="es-AR" smtClean="0"/>
              <a:pPr/>
              <a:t>‹Nº›</a:t>
            </a:fld>
            <a:endParaRPr lang="es-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AR"/>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BD0E8D0A-FAF0-41DD-92ED-2DA7C01A1948}" type="datetimeFigureOut">
              <a:rPr lang="es-AR" smtClean="0"/>
              <a:pPr/>
              <a:t>24/04/2015</a:t>
            </a:fld>
            <a:endParaRPr lang="es-AR"/>
          </a:p>
        </p:txBody>
      </p:sp>
      <p:sp>
        <p:nvSpPr>
          <p:cNvPr id="6" name="5 Marcador de pie de página"/>
          <p:cNvSpPr>
            <a:spLocks noGrp="1"/>
          </p:cNvSpPr>
          <p:nvPr>
            <p:ph type="ftr" sz="quarter" idx="11"/>
          </p:nvPr>
        </p:nvSpPr>
        <p:spPr/>
        <p:txBody>
          <a:bodyPr/>
          <a:lstStyle/>
          <a:p>
            <a:endParaRPr lang="es-AR"/>
          </a:p>
        </p:txBody>
      </p:sp>
      <p:sp>
        <p:nvSpPr>
          <p:cNvPr id="7" name="6 Marcador de número de diapositiva"/>
          <p:cNvSpPr>
            <a:spLocks noGrp="1"/>
          </p:cNvSpPr>
          <p:nvPr>
            <p:ph type="sldNum" sz="quarter" idx="12"/>
          </p:nvPr>
        </p:nvSpPr>
        <p:spPr/>
        <p:txBody>
          <a:bodyPr/>
          <a:lstStyle/>
          <a:p>
            <a:fld id="{A2902423-845C-406C-B778-506304F99CA9}" type="slidenum">
              <a:rPr lang="es-AR" smtClean="0"/>
              <a:pPr/>
              <a:t>‹Nº›</a:t>
            </a:fld>
            <a:endParaRPr lang="es-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AR"/>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AR"/>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BD0E8D0A-FAF0-41DD-92ED-2DA7C01A1948}" type="datetimeFigureOut">
              <a:rPr lang="es-AR" smtClean="0"/>
              <a:pPr/>
              <a:t>24/04/2015</a:t>
            </a:fld>
            <a:endParaRPr lang="es-AR"/>
          </a:p>
        </p:txBody>
      </p:sp>
      <p:sp>
        <p:nvSpPr>
          <p:cNvPr id="6" name="5 Marcador de pie de página"/>
          <p:cNvSpPr>
            <a:spLocks noGrp="1"/>
          </p:cNvSpPr>
          <p:nvPr>
            <p:ph type="ftr" sz="quarter" idx="11"/>
          </p:nvPr>
        </p:nvSpPr>
        <p:spPr/>
        <p:txBody>
          <a:bodyPr/>
          <a:lstStyle/>
          <a:p>
            <a:endParaRPr lang="es-AR"/>
          </a:p>
        </p:txBody>
      </p:sp>
      <p:sp>
        <p:nvSpPr>
          <p:cNvPr id="7" name="6 Marcador de número de diapositiva"/>
          <p:cNvSpPr>
            <a:spLocks noGrp="1"/>
          </p:cNvSpPr>
          <p:nvPr>
            <p:ph type="sldNum" sz="quarter" idx="12"/>
          </p:nvPr>
        </p:nvSpPr>
        <p:spPr/>
        <p:txBody>
          <a:bodyPr/>
          <a:lstStyle/>
          <a:p>
            <a:fld id="{A2902423-845C-406C-B778-506304F99CA9}" type="slidenum">
              <a:rPr lang="es-AR" smtClean="0"/>
              <a:pPr/>
              <a:t>‹Nº›</a:t>
            </a:fld>
            <a:endParaRPr lang="es-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66">
            <a:alpha val="0"/>
          </a:srgbClr>
        </a:solidFill>
        <a:effectLst/>
      </p:bgPr>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AR"/>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D0E8D0A-FAF0-41DD-92ED-2DA7C01A1948}" type="datetimeFigureOut">
              <a:rPr lang="es-AR" smtClean="0"/>
              <a:pPr/>
              <a:t>24/04/2015</a:t>
            </a:fld>
            <a:endParaRPr lang="es-AR"/>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AR"/>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2902423-845C-406C-B778-506304F99CA9}" type="slidenum">
              <a:rPr lang="es-AR" smtClean="0"/>
              <a:pPr/>
              <a:t>‹Nº›</a:t>
            </a:fld>
            <a:endParaRPr lang="es-AR"/>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A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 Id="rId4" Type="http://schemas.openxmlformats.org/officeDocument/2006/relationships/image" Target="../media/image5.gif"/></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5.gif"/><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5.gif"/><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gif"/><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1"/>
          <p:cNvSpPr>
            <a:spLocks noChangeArrowheads="1"/>
          </p:cNvSpPr>
          <p:nvPr/>
        </p:nvSpPr>
        <p:spPr bwMode="auto">
          <a:xfrm>
            <a:off x="642910" y="2643182"/>
            <a:ext cx="7946522" cy="132343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tab pos="2700338" algn="ctr"/>
                <a:tab pos="5400675" algn="r"/>
              </a:tabLst>
            </a:pPr>
            <a:r>
              <a:rPr kumimoji="0" lang="es-ES" sz="4000" b="1" i="1" u="none" strike="noStrike" cap="none" normalizeH="0" baseline="0" dirty="0" smtClean="0">
                <a:ln>
                  <a:noFill/>
                </a:ln>
                <a:solidFill>
                  <a:srgbClr val="00B050"/>
                </a:solidFill>
                <a:effectLst/>
                <a:latin typeface="French Script MT" pitchFamily="66" charset="0"/>
                <a:ea typeface="Calibri" pitchFamily="34" charset="0"/>
                <a:cs typeface="Arial" pitchFamily="34" charset="0"/>
              </a:rPr>
              <a:t>Instituci</a:t>
            </a:r>
            <a:r>
              <a:rPr lang="es-ES" sz="4000" b="1" i="1" dirty="0" smtClean="0">
                <a:solidFill>
                  <a:srgbClr val="00B050"/>
                </a:solidFill>
                <a:latin typeface="Calibri"/>
                <a:ea typeface="Calibri" pitchFamily="34" charset="0"/>
                <a:cs typeface="Arial" pitchFamily="34" charset="0"/>
              </a:rPr>
              <a:t>ó</a:t>
            </a:r>
            <a:r>
              <a:rPr kumimoji="0" lang="es-ES" sz="4000" b="1" i="1" u="none" strike="noStrike" cap="none" normalizeH="0" baseline="0" dirty="0" smtClean="0">
                <a:ln>
                  <a:noFill/>
                </a:ln>
                <a:solidFill>
                  <a:srgbClr val="00B050"/>
                </a:solidFill>
                <a:effectLst/>
                <a:latin typeface="French Script MT" pitchFamily="66" charset="0"/>
                <a:ea typeface="Calibri" pitchFamily="34" charset="0"/>
                <a:cs typeface="Arial" pitchFamily="34" charset="0"/>
              </a:rPr>
              <a:t>n Educativa Escuela Normal Superior</a:t>
            </a:r>
            <a:endParaRPr kumimoji="0" lang="es-ES" sz="2000" b="1" i="0" u="none" strike="noStrike" cap="none" normalizeH="0" baseline="0" dirty="0" smtClean="0">
              <a:ln>
                <a:noFill/>
              </a:ln>
              <a:solidFill>
                <a:srgbClr val="00B050"/>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tab pos="2700338" algn="ctr"/>
                <a:tab pos="5400675" algn="r"/>
              </a:tabLst>
            </a:pPr>
            <a:r>
              <a:rPr kumimoji="0" lang="es-ES" sz="4000" b="1" i="1" u="none" strike="noStrike" cap="none" normalizeH="0" baseline="0" dirty="0" smtClean="0">
                <a:ln>
                  <a:noFill/>
                </a:ln>
                <a:solidFill>
                  <a:srgbClr val="00B050"/>
                </a:solidFill>
                <a:effectLst/>
                <a:latin typeface="Calibri"/>
                <a:ea typeface="Calibri" pitchFamily="34" charset="0"/>
                <a:cs typeface="Arial" pitchFamily="34" charset="0"/>
              </a:rPr>
              <a:t>Á</a:t>
            </a:r>
            <a:r>
              <a:rPr kumimoji="0" lang="es-ES" sz="4000" b="1" i="1" u="none" strike="noStrike" cap="none" normalizeH="0" baseline="0" dirty="0" smtClean="0">
                <a:ln>
                  <a:noFill/>
                </a:ln>
                <a:solidFill>
                  <a:srgbClr val="00B050"/>
                </a:solidFill>
                <a:effectLst/>
                <a:latin typeface="French Script MT" pitchFamily="66" charset="0"/>
                <a:ea typeface="Calibri" pitchFamily="34" charset="0"/>
                <a:cs typeface="Arial" pitchFamily="34" charset="0"/>
              </a:rPr>
              <a:t>rea de Ciencias Naturales</a:t>
            </a:r>
            <a:endParaRPr kumimoji="0" lang="es-ES" sz="2000" b="1" i="0" u="none" strike="noStrike" cap="none" normalizeH="0" baseline="0" dirty="0" smtClean="0">
              <a:ln>
                <a:noFill/>
              </a:ln>
              <a:solidFill>
                <a:srgbClr val="00B050"/>
              </a:solidFill>
              <a:effectLst/>
              <a:latin typeface="Arial" pitchFamily="34" charset="0"/>
              <a:cs typeface="Arial" pitchFamily="34" charset="0"/>
            </a:endParaRPr>
          </a:p>
        </p:txBody>
      </p:sp>
      <p:pic>
        <p:nvPicPr>
          <p:cNvPr id="17410" name="2 Imagen" descr="ESCUDO NOR SUPERIOR 2-2.png"/>
          <p:cNvPicPr>
            <a:picLocks noChangeAspect="1" noChangeArrowheads="1"/>
          </p:cNvPicPr>
          <p:nvPr/>
        </p:nvPicPr>
        <p:blipFill>
          <a:blip r:embed="rId2"/>
          <a:srcRect/>
          <a:stretch>
            <a:fillRect/>
          </a:stretch>
        </p:blipFill>
        <p:spPr bwMode="auto">
          <a:xfrm>
            <a:off x="3500430" y="500042"/>
            <a:ext cx="1500166" cy="1621198"/>
          </a:xfrm>
          <a:prstGeom prst="rect">
            <a:avLst/>
          </a:prstGeom>
          <a:noFill/>
          <a:ln w="9525">
            <a:noFill/>
            <a:miter lim="800000"/>
            <a:headEnd/>
            <a:tailEnd/>
          </a:ln>
        </p:spPr>
      </p:pic>
      <p:sp>
        <p:nvSpPr>
          <p:cNvPr id="6" name="5 Rectángulo"/>
          <p:cNvSpPr/>
          <p:nvPr/>
        </p:nvSpPr>
        <p:spPr>
          <a:xfrm>
            <a:off x="2357422" y="4286256"/>
            <a:ext cx="4567276" cy="1446550"/>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s-ES" sz="8800" b="1" cap="none" spc="0" dirty="0" smtClean="0">
                <a:ln w="11430"/>
                <a:solidFill>
                  <a:srgbClr val="92D050"/>
                </a:solidFill>
                <a:effectLst>
                  <a:outerShdw blurRad="50800" dist="39000" dir="5460000" algn="tl">
                    <a:srgbClr val="000000">
                      <a:alpha val="38000"/>
                    </a:srgbClr>
                  </a:outerShdw>
                </a:effectLst>
              </a:rPr>
              <a:t>QUÍMICA</a:t>
            </a:r>
            <a:endParaRPr lang="es-ES" sz="8800" b="1" cap="none" spc="0" dirty="0">
              <a:ln w="11430"/>
              <a:solidFill>
                <a:srgbClr val="92D050"/>
              </a:solidFill>
              <a:effectLst>
                <a:outerShdw blurRad="50800" dist="39000" dir="5460000" algn="tl">
                  <a:srgbClr val="000000">
                    <a:alpha val="38000"/>
                  </a:srgbClr>
                </a:outerShdw>
              </a:effectLst>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Group 60"/>
          <p:cNvGraphicFramePr>
            <a:graphicFrameLocks noGrp="1"/>
          </p:cNvGraphicFramePr>
          <p:nvPr/>
        </p:nvGraphicFramePr>
        <p:xfrm>
          <a:off x="827584" y="2204864"/>
          <a:ext cx="7416800" cy="4064001"/>
        </p:xfrm>
        <a:graphic>
          <a:graphicData uri="http://schemas.openxmlformats.org/drawingml/2006/table">
            <a:tbl>
              <a:tblPr/>
              <a:tblGrid>
                <a:gridCol w="3168650"/>
                <a:gridCol w="1439862"/>
                <a:gridCol w="1584325"/>
                <a:gridCol w="1223963"/>
              </a:tblGrid>
              <a:tr h="135413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VE" sz="2000" b="1" i="0" u="none" strike="noStrike" cap="none" normalizeH="0" baseline="0" dirty="0" smtClean="0">
                          <a:ln>
                            <a:noFill/>
                          </a:ln>
                          <a:solidFill>
                            <a:schemeClr val="bg1"/>
                          </a:solidFill>
                          <a:effectLst/>
                          <a:latin typeface="Arial" charset="0"/>
                          <a:cs typeface="Arial" charset="0"/>
                        </a:rPr>
                        <a:t>COMPUESTO</a:t>
                      </a:r>
                      <a:endParaRPr kumimoji="0" lang="es-ES" sz="2000" b="1" i="0" u="none" strike="noStrike" cap="none" normalizeH="0" baseline="0" dirty="0" smtClean="0">
                        <a:ln>
                          <a:noFill/>
                        </a:ln>
                        <a:solidFill>
                          <a:schemeClr val="bg1"/>
                        </a:solidFill>
                        <a:effectLst/>
                        <a:latin typeface="Arial"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0066"/>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VE" sz="2000" b="1" i="0" u="none" strike="noStrike" cap="none" normalizeH="0" baseline="0" smtClean="0">
                          <a:ln>
                            <a:noFill/>
                          </a:ln>
                          <a:solidFill>
                            <a:schemeClr val="tx1"/>
                          </a:solidFill>
                          <a:effectLst/>
                          <a:latin typeface="Arial" charset="0"/>
                          <a:cs typeface="Arial" charset="0"/>
                        </a:rPr>
                        <a:t>F</a:t>
                      </a:r>
                      <a:r>
                        <a:rPr kumimoji="0" lang="es-VE" sz="2000" b="1" i="0" u="none" strike="noStrike" cap="none" normalizeH="0" baseline="-25000" smtClean="0">
                          <a:ln>
                            <a:noFill/>
                          </a:ln>
                          <a:solidFill>
                            <a:schemeClr val="tx1"/>
                          </a:solidFill>
                          <a:effectLst/>
                          <a:latin typeface="Arial" charset="0"/>
                          <a:cs typeface="Arial" charset="0"/>
                        </a:rPr>
                        <a:t>2</a:t>
                      </a:r>
                      <a:endParaRPr kumimoji="0" lang="es-ES" sz="2000" b="1" i="0" u="none" strike="noStrike" cap="none" normalizeH="0" baseline="-2500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VE" sz="2000" b="1" i="0" u="none" strike="noStrike" cap="none" normalizeH="0" baseline="0" smtClean="0">
                          <a:ln>
                            <a:noFill/>
                          </a:ln>
                          <a:solidFill>
                            <a:schemeClr val="tx1"/>
                          </a:solidFill>
                          <a:effectLst/>
                          <a:latin typeface="Arial" charset="0"/>
                          <a:cs typeface="Arial" charset="0"/>
                        </a:rPr>
                        <a:t>HF</a:t>
                      </a:r>
                      <a:endParaRPr kumimoji="0" lang="es-ES" sz="2000" b="1"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VE" sz="2000" b="1" i="0" u="none" strike="noStrike" cap="none" normalizeH="0" baseline="0" smtClean="0">
                          <a:ln>
                            <a:noFill/>
                          </a:ln>
                          <a:solidFill>
                            <a:schemeClr val="tx1"/>
                          </a:solidFill>
                          <a:effectLst/>
                          <a:latin typeface="Arial" charset="0"/>
                          <a:cs typeface="Arial" charset="0"/>
                        </a:rPr>
                        <a:t>LiF</a:t>
                      </a:r>
                      <a:endParaRPr kumimoji="0" lang="es-ES" sz="2000" b="1"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r>
              <a:tr h="135572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VE" sz="2000" b="1" i="0" u="none" strike="noStrike" cap="none" normalizeH="0" baseline="0" smtClean="0">
                          <a:ln>
                            <a:noFill/>
                          </a:ln>
                          <a:solidFill>
                            <a:schemeClr val="bg1"/>
                          </a:solidFill>
                          <a:effectLst/>
                          <a:latin typeface="Arial" charset="0"/>
                          <a:cs typeface="Arial" charset="0"/>
                        </a:rPr>
                        <a:t>DIFERENCIA DE ELECTRONEGATIVIDAD</a:t>
                      </a:r>
                      <a:endParaRPr kumimoji="0" lang="es-ES" sz="2000" b="1" i="0" u="none" strike="noStrike" cap="none" normalizeH="0" baseline="0" smtClean="0">
                        <a:ln>
                          <a:noFill/>
                        </a:ln>
                        <a:solidFill>
                          <a:schemeClr val="bg1"/>
                        </a:solidFill>
                        <a:effectLst/>
                        <a:latin typeface="Arial"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0066"/>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VE" sz="2000" b="0" i="0" u="none" strike="noStrike" cap="none" normalizeH="0" baseline="0" smtClean="0">
                          <a:ln>
                            <a:noFill/>
                          </a:ln>
                          <a:solidFill>
                            <a:schemeClr val="tx1"/>
                          </a:solidFill>
                          <a:effectLst/>
                          <a:latin typeface="Arial" charset="0"/>
                          <a:cs typeface="Arial" charset="0"/>
                        </a:rPr>
                        <a:t>4 -4 = 0</a:t>
                      </a:r>
                      <a:endParaRPr kumimoji="0" lang="es-ES" sz="20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VE" sz="2000" b="0" i="0" u="none" strike="noStrike" cap="none" normalizeH="0" baseline="0" smtClean="0">
                          <a:ln>
                            <a:noFill/>
                          </a:ln>
                          <a:solidFill>
                            <a:schemeClr val="tx1"/>
                          </a:solidFill>
                          <a:effectLst/>
                          <a:latin typeface="Arial" charset="0"/>
                          <a:cs typeface="Arial" charset="0"/>
                        </a:rPr>
                        <a:t>4 -2,1 = 1,9</a:t>
                      </a:r>
                      <a:endParaRPr kumimoji="0" lang="es-ES" sz="20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VE" sz="2000" b="0" i="0" u="none" strike="noStrike" cap="none" normalizeH="0" baseline="0" smtClean="0">
                          <a:ln>
                            <a:noFill/>
                          </a:ln>
                          <a:solidFill>
                            <a:schemeClr val="tx1"/>
                          </a:solidFill>
                          <a:effectLst/>
                          <a:latin typeface="Arial" charset="0"/>
                          <a:cs typeface="Arial" charset="0"/>
                        </a:rPr>
                        <a:t>4 – 1 = 3</a:t>
                      </a:r>
                      <a:endParaRPr kumimoji="0" lang="es-ES" sz="20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r>
              <a:tr h="135413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VE" sz="2000" b="1" i="0" u="none" strike="noStrike" cap="none" normalizeH="0" baseline="0" smtClean="0">
                          <a:ln>
                            <a:noFill/>
                          </a:ln>
                          <a:solidFill>
                            <a:schemeClr val="bg1"/>
                          </a:solidFill>
                          <a:effectLst/>
                          <a:latin typeface="Arial" charset="0"/>
                          <a:cs typeface="Arial" charset="0"/>
                        </a:rPr>
                        <a:t>TIPO DE ENLACE QUÍMICO</a:t>
                      </a:r>
                      <a:endParaRPr kumimoji="0" lang="es-ES" sz="2000" b="1" i="0" u="none" strike="noStrike" cap="none" normalizeH="0" baseline="0" smtClean="0">
                        <a:ln>
                          <a:noFill/>
                        </a:ln>
                        <a:solidFill>
                          <a:schemeClr val="bg1"/>
                        </a:solidFill>
                        <a:effectLst/>
                        <a:latin typeface="Arial"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0066"/>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VE" sz="2000" b="0" i="0" u="none" strike="noStrike" cap="none" normalizeH="0" baseline="0" smtClean="0">
                          <a:ln>
                            <a:noFill/>
                          </a:ln>
                          <a:solidFill>
                            <a:schemeClr val="tx1"/>
                          </a:solidFill>
                          <a:effectLst/>
                          <a:latin typeface="Arial" charset="0"/>
                          <a:cs typeface="Arial" charset="0"/>
                        </a:rPr>
                        <a:t>Covalente no polar</a:t>
                      </a:r>
                      <a:endParaRPr kumimoji="0" lang="es-ES" sz="20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VE" sz="2000" b="0" i="0" u="none" strike="noStrike" cap="none" normalizeH="0" baseline="0" smtClean="0">
                          <a:ln>
                            <a:noFill/>
                          </a:ln>
                          <a:solidFill>
                            <a:schemeClr val="tx1"/>
                          </a:solidFill>
                          <a:effectLst/>
                          <a:latin typeface="Arial" charset="0"/>
                          <a:cs typeface="Arial" charset="0"/>
                        </a:rPr>
                        <a:t>Covalente polar</a:t>
                      </a:r>
                      <a:endParaRPr kumimoji="0" lang="es-ES" sz="20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VE" sz="2000" b="0" i="0" u="none" strike="noStrike" cap="none" normalizeH="0" baseline="0" dirty="0" smtClean="0">
                          <a:ln>
                            <a:noFill/>
                          </a:ln>
                          <a:solidFill>
                            <a:schemeClr val="tx1"/>
                          </a:solidFill>
                          <a:effectLst/>
                          <a:latin typeface="Arial" charset="0"/>
                          <a:cs typeface="Arial" charset="0"/>
                        </a:rPr>
                        <a:t>iónico</a:t>
                      </a:r>
                      <a:endParaRPr kumimoji="0" lang="es-ES" sz="2000" b="0" i="0" u="none" strike="noStrike" cap="none" normalizeH="0" baseline="0" dirty="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FF"/>
                    </a:solidFill>
                  </a:tcPr>
                </a:tc>
              </a:tr>
            </a:tbl>
          </a:graphicData>
        </a:graphic>
      </p:graphicFrame>
      <p:sp>
        <p:nvSpPr>
          <p:cNvPr id="3" name="Text Box 59"/>
          <p:cNvSpPr txBox="1">
            <a:spLocks noChangeArrowheads="1"/>
          </p:cNvSpPr>
          <p:nvPr/>
        </p:nvSpPr>
        <p:spPr bwMode="auto">
          <a:xfrm>
            <a:off x="2522680" y="548680"/>
            <a:ext cx="3561488" cy="523220"/>
          </a:xfrm>
          <a:prstGeom prst="rect">
            <a:avLst/>
          </a:prstGeom>
          <a:noFill/>
          <a:ln w="9525">
            <a:noFill/>
            <a:miter lim="800000"/>
            <a:headEnd/>
            <a:tailEnd/>
          </a:ln>
          <a:effectLst/>
        </p:spPr>
        <p:txBody>
          <a:bodyPr wrap="none">
            <a:spAutoFit/>
          </a:bodyPr>
          <a:lstStyle/>
          <a:p>
            <a:pPr algn="ctr"/>
            <a:r>
              <a:rPr lang="es-VE" sz="2800" b="1" dirty="0">
                <a:solidFill>
                  <a:srgbClr val="0000FF"/>
                </a:solidFill>
                <a:effectLst/>
              </a:rPr>
              <a:t>ELECTRONEGATIVIDAD</a:t>
            </a:r>
            <a:endParaRPr lang="es-ES" sz="2800" b="1" dirty="0">
              <a:solidFill>
                <a:srgbClr val="0000FF"/>
              </a:solidFill>
              <a:effectLst/>
            </a:endParaRPr>
          </a:p>
        </p:txBody>
      </p:sp>
      <p:sp>
        <p:nvSpPr>
          <p:cNvPr id="4" name="Text Box 4"/>
          <p:cNvSpPr txBox="1">
            <a:spLocks noChangeArrowheads="1"/>
          </p:cNvSpPr>
          <p:nvPr/>
        </p:nvSpPr>
        <p:spPr bwMode="auto">
          <a:xfrm>
            <a:off x="622997" y="1268413"/>
            <a:ext cx="7902676" cy="830997"/>
          </a:xfrm>
          <a:prstGeom prst="rect">
            <a:avLst/>
          </a:prstGeom>
          <a:noFill/>
          <a:ln w="9525">
            <a:noFill/>
            <a:miter lim="800000"/>
            <a:headEnd/>
            <a:tailEnd/>
          </a:ln>
          <a:effectLst/>
        </p:spPr>
        <p:txBody>
          <a:bodyPr wrap="none">
            <a:spAutoFit/>
          </a:bodyPr>
          <a:lstStyle/>
          <a:p>
            <a:pPr algn="ctr"/>
            <a:r>
              <a:rPr lang="es-ES" sz="2400" dirty="0">
                <a:effectLst/>
              </a:rPr>
              <a:t>El concepto de la electronegatividad es muy útil para conocer </a:t>
            </a:r>
            <a:endParaRPr lang="es-ES" sz="2400" dirty="0" smtClean="0">
              <a:effectLst/>
            </a:endParaRPr>
          </a:p>
          <a:p>
            <a:pPr algn="ctr"/>
            <a:r>
              <a:rPr lang="es-ES" sz="2400" dirty="0" smtClean="0">
                <a:effectLst/>
              </a:rPr>
              <a:t>el </a:t>
            </a:r>
            <a:r>
              <a:rPr lang="es-ES" sz="2400" dirty="0">
                <a:effectLst/>
              </a:rPr>
              <a:t>tipo </a:t>
            </a:r>
            <a:r>
              <a:rPr lang="es-ES" sz="2400" dirty="0" smtClean="0">
                <a:effectLst/>
              </a:rPr>
              <a:t>de enlace </a:t>
            </a:r>
            <a:r>
              <a:rPr lang="es-ES" sz="2400" dirty="0">
                <a:effectLst/>
              </a:rPr>
              <a:t>que originarán dos átomos en su unión</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2" cstate="print"/>
          <a:srcRect/>
          <a:stretch>
            <a:fillRect/>
          </a:stretch>
        </p:blipFill>
        <p:spPr bwMode="auto">
          <a:xfrm>
            <a:off x="467544" y="1394408"/>
            <a:ext cx="8352928" cy="4770896"/>
          </a:xfrm>
          <a:prstGeom prst="rect">
            <a:avLst/>
          </a:prstGeom>
          <a:noFill/>
          <a:ln w="9525">
            <a:noFill/>
            <a:miter lim="800000"/>
            <a:headEnd/>
            <a:tailEnd/>
          </a:ln>
        </p:spPr>
      </p:pic>
      <p:sp>
        <p:nvSpPr>
          <p:cNvPr id="4" name="3 CuadroTexto"/>
          <p:cNvSpPr txBox="1"/>
          <p:nvPr/>
        </p:nvSpPr>
        <p:spPr>
          <a:xfrm>
            <a:off x="1331640" y="548680"/>
            <a:ext cx="6480720" cy="369332"/>
          </a:xfrm>
          <a:prstGeom prst="rect">
            <a:avLst/>
          </a:prstGeom>
          <a:noFill/>
        </p:spPr>
        <p:txBody>
          <a:bodyPr wrap="square" rtlCol="0">
            <a:spAutoFit/>
          </a:bodyPr>
          <a:lstStyle/>
          <a:p>
            <a:r>
              <a:rPr lang="es-ES" b="1" dirty="0" smtClean="0">
                <a:solidFill>
                  <a:srgbClr val="FF0000"/>
                </a:solidFill>
              </a:rPr>
              <a:t>VARIACIÓN DE LAS PROPIEDADES PERIÓDICAS DE LOS ELEMENTOS</a:t>
            </a:r>
            <a:endParaRPr lang="es-ES" b="1" dirty="0">
              <a:solidFill>
                <a:srgbClr val="FF0000"/>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827584" y="600938"/>
            <a:ext cx="7704856" cy="5816977"/>
          </a:xfrm>
          <a:prstGeom prst="rect">
            <a:avLst/>
          </a:prstGeom>
          <a:solidFill>
            <a:srgbClr val="92D050"/>
          </a:solidFill>
        </p:spPr>
        <p:txBody>
          <a:bodyPr wrap="square" rtlCol="0">
            <a:spAutoFit/>
          </a:bodyPr>
          <a:lstStyle/>
          <a:p>
            <a:pPr algn="ctr"/>
            <a:r>
              <a:rPr lang="es-CO" sz="6000" dirty="0" smtClean="0">
                <a:solidFill>
                  <a:srgbClr val="0070C0"/>
                </a:solidFill>
                <a:effectLst>
                  <a:outerShdw blurRad="38100" dist="38100" dir="2700000" algn="tl">
                    <a:srgbClr val="000000">
                      <a:alpha val="43137"/>
                    </a:srgbClr>
                  </a:outerShdw>
                </a:effectLst>
                <a:latin typeface="AndrewScript" pitchFamily="2" charset="0"/>
              </a:rPr>
              <a:t>A pensar:</a:t>
            </a:r>
            <a:endParaRPr lang="es-CO" sz="2400" dirty="0" smtClean="0">
              <a:solidFill>
                <a:srgbClr val="0070C0"/>
              </a:solidFill>
              <a:latin typeface="AndrewScript" pitchFamily="2" charset="0"/>
            </a:endParaRPr>
          </a:p>
          <a:p>
            <a:pPr marL="342900" indent="-342900">
              <a:buAutoNum type="arabicPeriod"/>
            </a:pPr>
            <a:r>
              <a:rPr lang="es-CO" sz="2400" dirty="0" smtClean="0">
                <a:latin typeface="Cambria" pitchFamily="18" charset="0"/>
              </a:rPr>
              <a:t>¿Cuál es el elemento de mayor radio atómico y cuál el de menor? </a:t>
            </a:r>
          </a:p>
          <a:p>
            <a:pPr marL="342900" indent="-342900">
              <a:buAutoNum type="arabicPeriod"/>
            </a:pPr>
            <a:r>
              <a:rPr lang="es-CO" sz="2400" dirty="0" smtClean="0">
                <a:latin typeface="Cambria" pitchFamily="18" charset="0"/>
              </a:rPr>
              <a:t>¿Cuál es el elemento de mayor electronegatividad y cuál el de menor electronegatividad? </a:t>
            </a:r>
          </a:p>
          <a:p>
            <a:pPr marL="342900" indent="-342900">
              <a:buAutoNum type="arabicPeriod"/>
            </a:pPr>
            <a:r>
              <a:rPr lang="es-CO" sz="2400" dirty="0" smtClean="0">
                <a:latin typeface="Cambria" pitchFamily="18" charset="0"/>
              </a:rPr>
              <a:t>Construye una gráfica de electronegatividad en función del número atómico de los elementos del grupo IA. Analiza su comportamiento</a:t>
            </a:r>
          </a:p>
          <a:p>
            <a:pPr marL="342900" indent="-342900">
              <a:buAutoNum type="arabicPeriod"/>
            </a:pPr>
            <a:r>
              <a:rPr lang="es-ES" sz="2400" dirty="0" smtClean="0">
                <a:latin typeface="Cambria" pitchFamily="18" charset="0"/>
              </a:rPr>
              <a:t>En cada grupo de elementos marca  el que tiene la característica que se indica.</a:t>
            </a:r>
          </a:p>
          <a:p>
            <a:pPr marL="342900" indent="-342900">
              <a:buFont typeface="Arial" pitchFamily="34" charset="0"/>
              <a:buChar char="•"/>
            </a:pPr>
            <a:r>
              <a:rPr lang="es-ES" sz="2400" dirty="0" smtClean="0">
                <a:latin typeface="Cambria" pitchFamily="18" charset="0"/>
              </a:rPr>
              <a:t>Menor energía de ionización: Na - Al – Cl</a:t>
            </a:r>
          </a:p>
          <a:p>
            <a:pPr marL="342900" indent="-342900">
              <a:buFont typeface="Arial" pitchFamily="34" charset="0"/>
              <a:buChar char="•"/>
            </a:pPr>
            <a:r>
              <a:rPr lang="es-ES" sz="2400" dirty="0" smtClean="0">
                <a:latin typeface="Cambria" pitchFamily="18" charset="0"/>
              </a:rPr>
              <a:t>Mayor radio atómico: Cl - Fe – Rb</a:t>
            </a:r>
          </a:p>
          <a:p>
            <a:pPr marL="457200" indent="-457200"/>
            <a:r>
              <a:rPr lang="es-ES" sz="2400" dirty="0" smtClean="0">
                <a:latin typeface="Cambria" pitchFamily="18" charset="0"/>
              </a:rPr>
              <a:t>5.  ¿Cómo varía el carácter metálico en la tabla periódica? Fundamenta tu respuesta.</a:t>
            </a:r>
            <a:endParaRPr lang="es-CO" sz="2400" dirty="0">
              <a:latin typeface="Cambria" pitchFamily="18" charset="0"/>
            </a:endParaRPr>
          </a:p>
        </p:txBody>
      </p:sp>
      <p:pic>
        <p:nvPicPr>
          <p:cNvPr id="2050" name="Picture 2" descr="https://encrypted-tbn2.gstatic.com/images?q=tbn:ANd9GcSmUflwREzDxB_WGjrl42zJ_ObQwDa1bzVQTWeAGNgcE9Jt7QmPWw"/>
          <p:cNvPicPr>
            <a:picLocks noChangeAspect="1" noChangeArrowheads="1"/>
          </p:cNvPicPr>
          <p:nvPr/>
        </p:nvPicPr>
        <p:blipFill>
          <a:blip r:embed="rId2" cstate="print"/>
          <a:srcRect/>
          <a:stretch>
            <a:fillRect/>
          </a:stretch>
        </p:blipFill>
        <p:spPr bwMode="auto">
          <a:xfrm>
            <a:off x="0" y="0"/>
            <a:ext cx="1512168" cy="1512168"/>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Rectángulo"/>
          <p:cNvSpPr/>
          <p:nvPr/>
        </p:nvSpPr>
        <p:spPr>
          <a:xfrm>
            <a:off x="683568" y="908720"/>
            <a:ext cx="7870231" cy="2585323"/>
          </a:xfrm>
          <a:prstGeom prst="rect">
            <a:avLst/>
          </a:prstGeom>
          <a:noFill/>
        </p:spPr>
        <p:txBody>
          <a:bodyPr wrap="none" lIns="91440" tIns="45720" rIns="91440" bIns="45720">
            <a:spAutoFit/>
          </a:bodyPr>
          <a:lstStyle/>
          <a:p>
            <a:pPr algn="ctr"/>
            <a:r>
              <a:rPr lang="es-ES" sz="5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PROPIEDADES PERIÓDICAS</a:t>
            </a:r>
          </a:p>
          <a:p>
            <a:pPr algn="ctr"/>
            <a:r>
              <a:rPr lang="es-ES" sz="5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DE LOS ELEMENTOS</a:t>
            </a:r>
          </a:p>
          <a:p>
            <a:pPr algn="ctr"/>
            <a:r>
              <a:rPr lang="es-ES" sz="5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QUÍMICOS</a:t>
            </a:r>
            <a:endParaRPr lang="es-ES" sz="54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pic>
        <p:nvPicPr>
          <p:cNvPr id="1026" name="Picture 2"/>
          <p:cNvPicPr>
            <a:picLocks noChangeAspect="1" noChangeArrowheads="1"/>
          </p:cNvPicPr>
          <p:nvPr/>
        </p:nvPicPr>
        <p:blipFill>
          <a:blip r:embed="rId2" cstate="print"/>
          <a:srcRect/>
          <a:stretch>
            <a:fillRect/>
          </a:stretch>
        </p:blipFill>
        <p:spPr bwMode="auto">
          <a:xfrm>
            <a:off x="2267744" y="3356992"/>
            <a:ext cx="4536504" cy="2905946"/>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7 CuadroTexto"/>
          <p:cNvSpPr txBox="1"/>
          <p:nvPr/>
        </p:nvSpPr>
        <p:spPr>
          <a:xfrm>
            <a:off x="1043608" y="836712"/>
            <a:ext cx="7632848" cy="1631216"/>
          </a:xfrm>
          <a:prstGeom prst="rect">
            <a:avLst/>
          </a:prstGeom>
          <a:noFill/>
        </p:spPr>
        <p:txBody>
          <a:bodyPr wrap="square" rtlCol="0">
            <a:spAutoFit/>
          </a:bodyPr>
          <a:lstStyle/>
          <a:p>
            <a:endParaRPr lang="es-ES_tradnl" dirty="0" smtClean="0"/>
          </a:p>
          <a:p>
            <a:r>
              <a:rPr lang="es-ES_tradnl" sz="3200" b="1" dirty="0" smtClean="0">
                <a:solidFill>
                  <a:srgbClr val="C00000"/>
                </a:solidFill>
                <a:latin typeface="Cambria" pitchFamily="18" charset="0"/>
              </a:rPr>
              <a:t>LAS PROPIEDADES PERIÓDICAS:</a:t>
            </a:r>
          </a:p>
          <a:p>
            <a:r>
              <a:rPr lang="es-ES_tradnl" sz="3200" b="1" dirty="0" smtClean="0">
                <a:solidFill>
                  <a:srgbClr val="C00000"/>
                </a:solidFill>
                <a:latin typeface="Cambria" pitchFamily="18" charset="0"/>
              </a:rPr>
              <a:t> </a:t>
            </a:r>
            <a:r>
              <a:rPr lang="es-ES_tradnl" dirty="0" smtClean="0">
                <a:latin typeface="Cambria" pitchFamily="18" charset="0"/>
              </a:rPr>
              <a:t>SON CARACTERÍSTICAS QUE PRESENTAN  LOS ELEMENTOS Y VARÍAN GRADUALMENTE DENTRO DE LA TABLA PERIÓDICA.</a:t>
            </a:r>
            <a:endParaRPr lang="es-AR" dirty="0">
              <a:latin typeface="Cambria" pitchFamily="18" charset="0"/>
            </a:endParaRPr>
          </a:p>
        </p:txBody>
      </p:sp>
      <p:sp>
        <p:nvSpPr>
          <p:cNvPr id="9" name="8 CuadroTexto"/>
          <p:cNvSpPr txBox="1"/>
          <p:nvPr/>
        </p:nvSpPr>
        <p:spPr>
          <a:xfrm>
            <a:off x="2339752" y="2854677"/>
            <a:ext cx="4176464" cy="523220"/>
          </a:xfrm>
          <a:prstGeom prst="rect">
            <a:avLst/>
          </a:prstGeom>
          <a:solidFill>
            <a:srgbClr val="FF3300"/>
          </a:solidFill>
        </p:spPr>
        <p:txBody>
          <a:bodyPr wrap="square" rtlCol="0">
            <a:spAutoFit/>
          </a:bodyPr>
          <a:lstStyle/>
          <a:p>
            <a:pPr algn="ctr"/>
            <a:r>
              <a:rPr lang="es-ES_tradnl" sz="2800" dirty="0" smtClean="0"/>
              <a:t>PROPIEDADES PERIÓDICAS</a:t>
            </a:r>
            <a:endParaRPr lang="es-AR" sz="2800" dirty="0"/>
          </a:p>
        </p:txBody>
      </p:sp>
      <p:sp>
        <p:nvSpPr>
          <p:cNvPr id="10" name="9 CuadroTexto"/>
          <p:cNvSpPr txBox="1"/>
          <p:nvPr/>
        </p:nvSpPr>
        <p:spPr>
          <a:xfrm>
            <a:off x="683568" y="4213537"/>
            <a:ext cx="1368152" cy="646331"/>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r>
              <a:rPr lang="es-ES_tradnl" dirty="0" smtClean="0"/>
              <a:t>Potencial de Ionización</a:t>
            </a:r>
            <a:endParaRPr lang="es-AR" dirty="0"/>
          </a:p>
        </p:txBody>
      </p:sp>
      <p:sp>
        <p:nvSpPr>
          <p:cNvPr id="11" name="10 CuadroTexto"/>
          <p:cNvSpPr txBox="1"/>
          <p:nvPr/>
        </p:nvSpPr>
        <p:spPr>
          <a:xfrm>
            <a:off x="2771800" y="4222829"/>
            <a:ext cx="1368152" cy="646331"/>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pPr algn="ctr"/>
            <a:r>
              <a:rPr lang="es-ES_tradnl" dirty="0" smtClean="0"/>
              <a:t>Afinidad Electrónica</a:t>
            </a:r>
            <a:endParaRPr lang="es-AR" dirty="0"/>
          </a:p>
        </p:txBody>
      </p:sp>
      <p:sp>
        <p:nvSpPr>
          <p:cNvPr id="12" name="11 CuadroTexto"/>
          <p:cNvSpPr txBox="1"/>
          <p:nvPr/>
        </p:nvSpPr>
        <p:spPr>
          <a:xfrm>
            <a:off x="4788024" y="4222829"/>
            <a:ext cx="1368152" cy="646331"/>
          </a:xfrm>
          <a:prstGeom prst="rect">
            <a:avLst/>
          </a:prstGeom>
        </p:spPr>
        <p:style>
          <a:lnRef idx="1">
            <a:schemeClr val="accent4"/>
          </a:lnRef>
          <a:fillRef idx="2">
            <a:schemeClr val="accent4"/>
          </a:fillRef>
          <a:effectRef idx="1">
            <a:schemeClr val="accent4"/>
          </a:effectRef>
          <a:fontRef idx="minor">
            <a:schemeClr val="dk1"/>
          </a:fontRef>
        </p:style>
        <p:txBody>
          <a:bodyPr wrap="square" rtlCol="0">
            <a:spAutoFit/>
          </a:bodyPr>
          <a:lstStyle/>
          <a:p>
            <a:pPr algn="ctr"/>
            <a:r>
              <a:rPr lang="es-ES_tradnl" dirty="0" smtClean="0"/>
              <a:t>Radio Atómico</a:t>
            </a:r>
            <a:endParaRPr lang="es-AR" dirty="0"/>
          </a:p>
        </p:txBody>
      </p:sp>
      <p:sp>
        <p:nvSpPr>
          <p:cNvPr id="13" name="12 CuadroTexto"/>
          <p:cNvSpPr txBox="1"/>
          <p:nvPr/>
        </p:nvSpPr>
        <p:spPr>
          <a:xfrm>
            <a:off x="6732240" y="4429561"/>
            <a:ext cx="2051720" cy="369332"/>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pPr algn="ctr"/>
            <a:r>
              <a:rPr lang="es-ES_tradnl" dirty="0" smtClean="0"/>
              <a:t>Electronegatividad</a:t>
            </a:r>
            <a:endParaRPr lang="es-AR" dirty="0"/>
          </a:p>
        </p:txBody>
      </p:sp>
      <p:cxnSp>
        <p:nvCxnSpPr>
          <p:cNvPr id="23" name="22 Conector recto"/>
          <p:cNvCxnSpPr/>
          <p:nvPr/>
        </p:nvCxnSpPr>
        <p:spPr>
          <a:xfrm rot="10800000" flipV="1">
            <a:off x="1691680" y="3430741"/>
            <a:ext cx="936104" cy="710788"/>
          </a:xfrm>
          <a:prstGeom prst="line">
            <a:avLst/>
          </a:prstGeom>
        </p:spPr>
        <p:style>
          <a:lnRef idx="2">
            <a:schemeClr val="accent2"/>
          </a:lnRef>
          <a:fillRef idx="0">
            <a:schemeClr val="accent2"/>
          </a:fillRef>
          <a:effectRef idx="1">
            <a:schemeClr val="accent2"/>
          </a:effectRef>
          <a:fontRef idx="minor">
            <a:schemeClr val="tx1"/>
          </a:fontRef>
        </p:style>
      </p:cxnSp>
      <p:cxnSp>
        <p:nvCxnSpPr>
          <p:cNvPr id="33" name="32 Conector recto"/>
          <p:cNvCxnSpPr/>
          <p:nvPr/>
        </p:nvCxnSpPr>
        <p:spPr>
          <a:xfrm>
            <a:off x="6156176" y="3430741"/>
            <a:ext cx="864096" cy="792088"/>
          </a:xfrm>
          <a:prstGeom prst="line">
            <a:avLst/>
          </a:prstGeom>
        </p:spPr>
        <p:style>
          <a:lnRef idx="2">
            <a:schemeClr val="accent2"/>
          </a:lnRef>
          <a:fillRef idx="0">
            <a:schemeClr val="accent2"/>
          </a:fillRef>
          <a:effectRef idx="1">
            <a:schemeClr val="accent2"/>
          </a:effectRef>
          <a:fontRef idx="minor">
            <a:schemeClr val="tx1"/>
          </a:fontRef>
        </p:style>
      </p:cxnSp>
      <p:cxnSp>
        <p:nvCxnSpPr>
          <p:cNvPr id="35" name="34 Conector recto"/>
          <p:cNvCxnSpPr/>
          <p:nvPr/>
        </p:nvCxnSpPr>
        <p:spPr>
          <a:xfrm rot="5400000">
            <a:off x="3095836" y="3754777"/>
            <a:ext cx="648072" cy="0"/>
          </a:xfrm>
          <a:prstGeom prst="line">
            <a:avLst/>
          </a:prstGeom>
        </p:spPr>
        <p:style>
          <a:lnRef idx="2">
            <a:schemeClr val="accent2"/>
          </a:lnRef>
          <a:fillRef idx="0">
            <a:schemeClr val="accent2"/>
          </a:fillRef>
          <a:effectRef idx="1">
            <a:schemeClr val="accent2"/>
          </a:effectRef>
          <a:fontRef idx="minor">
            <a:schemeClr val="tx1"/>
          </a:fontRef>
        </p:style>
      </p:cxnSp>
      <p:cxnSp>
        <p:nvCxnSpPr>
          <p:cNvPr id="37" name="36 Conector recto"/>
          <p:cNvCxnSpPr/>
          <p:nvPr/>
        </p:nvCxnSpPr>
        <p:spPr>
          <a:xfrm rot="5400000">
            <a:off x="4932040" y="3790781"/>
            <a:ext cx="720080" cy="0"/>
          </a:xfrm>
          <a:prstGeom prst="line">
            <a:avLst/>
          </a:prstGeom>
        </p:spPr>
        <p:style>
          <a:lnRef idx="2">
            <a:schemeClr val="accent2"/>
          </a:lnRef>
          <a:fillRef idx="0">
            <a:schemeClr val="accent2"/>
          </a:fillRef>
          <a:effectRef idx="1">
            <a:schemeClr val="accent2"/>
          </a:effectRef>
          <a:fontRef idx="minor">
            <a:schemeClr val="tx1"/>
          </a:fontRef>
        </p:style>
      </p:cxn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6" descr="Radio atómico en la tabla periódica"/>
          <p:cNvPicPr>
            <a:picLocks noChangeAspect="1" noChangeArrowheads="1"/>
          </p:cNvPicPr>
          <p:nvPr/>
        </p:nvPicPr>
        <p:blipFill>
          <a:blip r:embed="rId2" cstate="print"/>
          <a:srcRect/>
          <a:stretch>
            <a:fillRect/>
          </a:stretch>
        </p:blipFill>
        <p:spPr bwMode="auto">
          <a:xfrm>
            <a:off x="48625" y="1772816"/>
            <a:ext cx="4883415" cy="2879898"/>
          </a:xfrm>
          <a:prstGeom prst="rect">
            <a:avLst/>
          </a:prstGeom>
          <a:noFill/>
        </p:spPr>
      </p:pic>
      <p:pic>
        <p:nvPicPr>
          <p:cNvPr id="3" name="Picture 5"/>
          <p:cNvPicPr>
            <a:picLocks noChangeAspect="1" noChangeArrowheads="1"/>
          </p:cNvPicPr>
          <p:nvPr/>
        </p:nvPicPr>
        <p:blipFill>
          <a:blip r:embed="rId3" cstate="print"/>
          <a:srcRect/>
          <a:stretch>
            <a:fillRect/>
          </a:stretch>
        </p:blipFill>
        <p:spPr bwMode="auto">
          <a:xfrm>
            <a:off x="395536" y="4869160"/>
            <a:ext cx="3286148" cy="1741005"/>
          </a:xfrm>
          <a:prstGeom prst="rect">
            <a:avLst/>
          </a:prstGeom>
          <a:noFill/>
          <a:ln w="9525">
            <a:noFill/>
            <a:miter lim="800000"/>
            <a:headEnd/>
            <a:tailEnd/>
          </a:ln>
          <a:effectLst/>
        </p:spPr>
      </p:pic>
      <p:sp>
        <p:nvSpPr>
          <p:cNvPr id="4" name="3 CuadroTexto"/>
          <p:cNvSpPr txBox="1"/>
          <p:nvPr/>
        </p:nvSpPr>
        <p:spPr>
          <a:xfrm>
            <a:off x="683568" y="332656"/>
            <a:ext cx="7286676" cy="1631216"/>
          </a:xfrm>
          <a:prstGeom prst="rect">
            <a:avLst/>
          </a:prstGeom>
          <a:noFill/>
        </p:spPr>
        <p:txBody>
          <a:bodyPr wrap="square" rtlCol="0">
            <a:spAutoFit/>
          </a:bodyPr>
          <a:lstStyle/>
          <a:p>
            <a:pPr lvl="1">
              <a:buBlip>
                <a:blip r:embed="rId4"/>
              </a:buBlip>
            </a:pPr>
            <a:r>
              <a:rPr lang="es-ES" sz="2800" dirty="0" smtClean="0"/>
              <a:t> </a:t>
            </a:r>
            <a:r>
              <a:rPr lang="es-ES" sz="4000" b="1" dirty="0" smtClean="0">
                <a:solidFill>
                  <a:srgbClr val="FFC000"/>
                </a:solidFill>
                <a:latin typeface="Cambria" pitchFamily="18" charset="0"/>
              </a:rPr>
              <a:t>Radio atómico:</a:t>
            </a:r>
            <a:endParaRPr lang="es-ES" sz="2800" b="1" dirty="0" smtClean="0">
              <a:solidFill>
                <a:srgbClr val="FFC000"/>
              </a:solidFill>
              <a:latin typeface="Cambria" pitchFamily="18" charset="0"/>
            </a:endParaRPr>
          </a:p>
          <a:p>
            <a:pPr lvl="2"/>
            <a:r>
              <a:rPr lang="es-ES" sz="2000" i="1" dirty="0" smtClean="0">
                <a:latin typeface="Cambria" pitchFamily="18" charset="0"/>
              </a:rPr>
              <a:t>“El radio atómico es la distancia que separa el núcleo  de electrones de valencia.”</a:t>
            </a:r>
          </a:p>
          <a:p>
            <a:r>
              <a:rPr lang="es-ES" sz="2000" dirty="0" smtClean="0">
                <a:latin typeface="Cambria" pitchFamily="18" charset="0"/>
              </a:rPr>
              <a:t>	</a:t>
            </a:r>
            <a:endParaRPr lang="es-ES" sz="2000" dirty="0">
              <a:latin typeface="Cambria" pitchFamily="18" charset="0"/>
            </a:endParaRPr>
          </a:p>
        </p:txBody>
      </p:sp>
      <p:sp>
        <p:nvSpPr>
          <p:cNvPr id="5" name="4 CuadroTexto"/>
          <p:cNvSpPr txBox="1"/>
          <p:nvPr/>
        </p:nvSpPr>
        <p:spPr>
          <a:xfrm>
            <a:off x="4857720" y="1844824"/>
            <a:ext cx="4286280" cy="1569660"/>
          </a:xfrm>
          <a:prstGeom prst="rect">
            <a:avLst/>
          </a:prstGeom>
          <a:noFill/>
        </p:spPr>
        <p:txBody>
          <a:bodyPr wrap="square" rtlCol="0">
            <a:spAutoFit/>
          </a:bodyPr>
          <a:lstStyle/>
          <a:p>
            <a:r>
              <a:rPr lang="es-ES" sz="2400" b="1" dirty="0" smtClean="0">
                <a:solidFill>
                  <a:srgbClr val="0070C0"/>
                </a:solidFill>
                <a:latin typeface="Cambria" pitchFamily="18" charset="0"/>
              </a:rPr>
              <a:t>En un grupo </a:t>
            </a:r>
            <a:r>
              <a:rPr lang="es-ES" dirty="0" smtClean="0">
                <a:latin typeface="Cambria" pitchFamily="18" charset="0"/>
              </a:rPr>
              <a:t>el radio atómico aumenta de arriba hacia abajo, debido a que aumentan los niveles de energía:  Los electrones se colocan en niveles cada vez más altos,  más lejos del núcleo.</a:t>
            </a:r>
            <a:endParaRPr lang="es-ES" dirty="0">
              <a:latin typeface="Cambria" pitchFamily="18" charset="0"/>
            </a:endParaRPr>
          </a:p>
        </p:txBody>
      </p:sp>
      <p:sp>
        <p:nvSpPr>
          <p:cNvPr id="6" name="5 CuadroTexto"/>
          <p:cNvSpPr txBox="1"/>
          <p:nvPr/>
        </p:nvSpPr>
        <p:spPr>
          <a:xfrm>
            <a:off x="4750248" y="4077072"/>
            <a:ext cx="4286248" cy="2677656"/>
          </a:xfrm>
          <a:prstGeom prst="rect">
            <a:avLst/>
          </a:prstGeom>
          <a:noFill/>
        </p:spPr>
        <p:txBody>
          <a:bodyPr wrap="square" rtlCol="0">
            <a:spAutoFit/>
          </a:bodyPr>
          <a:lstStyle/>
          <a:p>
            <a:r>
              <a:rPr lang="es-ES" sz="2400" b="1" dirty="0" smtClean="0">
                <a:solidFill>
                  <a:srgbClr val="0070C0"/>
                </a:solidFill>
                <a:latin typeface="Cambria" pitchFamily="18" charset="0"/>
              </a:rPr>
              <a:t>En un periodo </a:t>
            </a:r>
            <a:r>
              <a:rPr lang="es-ES" dirty="0" smtClean="0">
                <a:latin typeface="Cambria" pitchFamily="18" charset="0"/>
              </a:rPr>
              <a:t>el radio atómico disminuye al aumentar el número atómico: los electrones que vamos añadiendo a medida que aumenta el número atómico se sitúan en el mismo nivel pero cada vez estarán más atraídos por el núcleo (donde cada vez habrá un protón más que aumentará la fuerza de atracción sobre los electrones.</a:t>
            </a:r>
            <a:endParaRPr lang="es-ES" dirty="0">
              <a:latin typeface="Cambria" pitchFamily="18" charset="0"/>
            </a:endParaRPr>
          </a:p>
        </p:txBody>
      </p:sp>
      <p:sp>
        <p:nvSpPr>
          <p:cNvPr id="9" name="8 Flecha curvada hacia arriba"/>
          <p:cNvSpPr/>
          <p:nvPr/>
        </p:nvSpPr>
        <p:spPr>
          <a:xfrm>
            <a:off x="3563888" y="4293096"/>
            <a:ext cx="1296144" cy="432048"/>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solidFill>
                <a:schemeClr val="tx1"/>
              </a:solidFill>
            </a:endParaRPr>
          </a:p>
        </p:txBody>
      </p:sp>
      <p:sp>
        <p:nvSpPr>
          <p:cNvPr id="10" name="9 Flecha curvada hacia abajo"/>
          <p:cNvSpPr/>
          <p:nvPr/>
        </p:nvSpPr>
        <p:spPr>
          <a:xfrm>
            <a:off x="4355976" y="1484784"/>
            <a:ext cx="1152128" cy="360040"/>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539552" y="404664"/>
            <a:ext cx="8208912" cy="2000548"/>
          </a:xfrm>
          <a:prstGeom prst="rect">
            <a:avLst/>
          </a:prstGeom>
          <a:noFill/>
        </p:spPr>
        <p:txBody>
          <a:bodyPr wrap="square" rtlCol="0">
            <a:spAutoFit/>
          </a:bodyPr>
          <a:lstStyle/>
          <a:p>
            <a:pPr lvl="1"/>
            <a:r>
              <a:rPr lang="es-ES" sz="3200" b="1" dirty="0">
                <a:solidFill>
                  <a:srgbClr val="FFC000"/>
                </a:solidFill>
                <a:latin typeface="Cambria" pitchFamily="18" charset="0"/>
              </a:rPr>
              <a:t>E</a:t>
            </a:r>
            <a:r>
              <a:rPr lang="es-ES" sz="3200" b="1" dirty="0" smtClean="0">
                <a:solidFill>
                  <a:srgbClr val="FFC000"/>
                </a:solidFill>
                <a:latin typeface="Cambria" pitchFamily="18" charset="0"/>
              </a:rPr>
              <a:t>nergía de Ionización o Potencial de Ionización (</a:t>
            </a:r>
            <a:r>
              <a:rPr lang="es-ES" sz="3200" b="1" i="1" dirty="0" smtClean="0">
                <a:solidFill>
                  <a:srgbClr val="FFC000"/>
                </a:solidFill>
                <a:latin typeface="Cambria" pitchFamily="18" charset="0"/>
              </a:rPr>
              <a:t>EI</a:t>
            </a:r>
            <a:r>
              <a:rPr lang="es-ES" sz="3200" b="1" dirty="0" smtClean="0">
                <a:solidFill>
                  <a:srgbClr val="FFC000"/>
                </a:solidFill>
                <a:latin typeface="Cambria" pitchFamily="18" charset="0"/>
              </a:rPr>
              <a:t>):</a:t>
            </a:r>
            <a:endParaRPr lang="es-ES" sz="2000" b="1" dirty="0">
              <a:solidFill>
                <a:srgbClr val="FFC000"/>
              </a:solidFill>
              <a:latin typeface="Cambria" pitchFamily="18" charset="0"/>
            </a:endParaRPr>
          </a:p>
          <a:p>
            <a:pPr lvl="1"/>
            <a:r>
              <a:rPr lang="es-ES" sz="2000" i="1" dirty="0" smtClean="0">
                <a:latin typeface="Cambria" pitchFamily="18" charset="0"/>
              </a:rPr>
              <a:t>“La energía de ionización, (E.I), de un átomo es  la energía necesaria para arrancar un electrón de mayor energía de un  átomo gaseoso” .  </a:t>
            </a:r>
          </a:p>
          <a:p>
            <a:pPr lvl="1"/>
            <a:r>
              <a:rPr lang="es-ES" sz="2000" i="1" dirty="0" smtClean="0">
                <a:latin typeface="Cambria" pitchFamily="18" charset="0"/>
              </a:rPr>
              <a:t>El átomo se convertirá en un</a:t>
            </a:r>
            <a:r>
              <a:rPr lang="es-ES" sz="2000" b="1" i="1" dirty="0" smtClean="0">
                <a:solidFill>
                  <a:srgbClr val="FFC000"/>
                </a:solidFill>
                <a:latin typeface="Cambria" pitchFamily="18" charset="0"/>
              </a:rPr>
              <a:t> </a:t>
            </a:r>
            <a:r>
              <a:rPr lang="es-ES" sz="2000" b="1" i="1" dirty="0" smtClean="0">
                <a:solidFill>
                  <a:srgbClr val="FF0000"/>
                </a:solidFill>
                <a:latin typeface="Cambria" pitchFamily="18" charset="0"/>
              </a:rPr>
              <a:t>CATIÓN.</a:t>
            </a:r>
            <a:r>
              <a:rPr lang="es-ES" sz="2000" dirty="0" smtClean="0">
                <a:latin typeface="Cambria" pitchFamily="18" charset="0"/>
              </a:rPr>
              <a:t>	</a:t>
            </a:r>
            <a:endParaRPr lang="es-ES" sz="2000" dirty="0">
              <a:latin typeface="Cambria" pitchFamily="18" charset="0"/>
            </a:endParaRPr>
          </a:p>
        </p:txBody>
      </p:sp>
      <p:sp>
        <p:nvSpPr>
          <p:cNvPr id="3" name="2 CuadroTexto"/>
          <p:cNvSpPr txBox="1"/>
          <p:nvPr/>
        </p:nvSpPr>
        <p:spPr>
          <a:xfrm>
            <a:off x="3895208" y="3429000"/>
            <a:ext cx="5069280" cy="1569660"/>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es-ES" sz="2400" b="1" dirty="0" smtClean="0">
                <a:solidFill>
                  <a:schemeClr val="tx2">
                    <a:lumMod val="60000"/>
                    <a:lumOff val="40000"/>
                  </a:schemeClr>
                </a:solidFill>
                <a:latin typeface="Cambria" pitchFamily="18" charset="0"/>
              </a:rPr>
              <a:t>En un grupo</a:t>
            </a:r>
            <a:r>
              <a:rPr lang="es-ES" b="1" dirty="0" smtClean="0">
                <a:latin typeface="Cambria" pitchFamily="18" charset="0"/>
              </a:rPr>
              <a:t>,  </a:t>
            </a:r>
            <a:r>
              <a:rPr lang="es-ES" dirty="0" smtClean="0">
                <a:latin typeface="Cambria" pitchFamily="18" charset="0"/>
              </a:rPr>
              <a:t>la (</a:t>
            </a:r>
            <a:r>
              <a:rPr lang="es-ES" sz="2000" dirty="0" smtClean="0">
                <a:latin typeface="Cambria" pitchFamily="18" charset="0"/>
              </a:rPr>
              <a:t>E.I)</a:t>
            </a:r>
            <a:r>
              <a:rPr lang="es-ES" dirty="0" smtClean="0">
                <a:latin typeface="Cambria" pitchFamily="18" charset="0"/>
              </a:rPr>
              <a:t> disminuye al aumentar el número atómico,  ya que los electrones externos están cada vez más alejados del núcleo  y  por lo tanto cada vez menos atraídos por el núcleo (será  más fácil extraerlos).</a:t>
            </a:r>
            <a:endParaRPr lang="es-ES" dirty="0">
              <a:latin typeface="Cambria" pitchFamily="18" charset="0"/>
            </a:endParaRPr>
          </a:p>
        </p:txBody>
      </p:sp>
      <p:sp>
        <p:nvSpPr>
          <p:cNvPr id="4" name="3 CuadroTexto"/>
          <p:cNvSpPr txBox="1"/>
          <p:nvPr/>
        </p:nvSpPr>
        <p:spPr>
          <a:xfrm>
            <a:off x="2143108" y="5229200"/>
            <a:ext cx="6643702" cy="1569660"/>
          </a:xfrm>
          <a:prstGeom prst="rect">
            <a:avLst/>
          </a:prstGeom>
        </p:spPr>
        <p:style>
          <a:lnRef idx="2">
            <a:schemeClr val="accent3"/>
          </a:lnRef>
          <a:fillRef idx="1">
            <a:schemeClr val="lt1"/>
          </a:fillRef>
          <a:effectRef idx="0">
            <a:schemeClr val="accent3"/>
          </a:effectRef>
          <a:fontRef idx="minor">
            <a:schemeClr val="dk1"/>
          </a:fontRef>
        </p:style>
        <p:txBody>
          <a:bodyPr wrap="square" rtlCol="0">
            <a:spAutoFit/>
          </a:bodyPr>
          <a:lstStyle/>
          <a:p>
            <a:r>
              <a:rPr lang="es-ES" sz="2400" b="1" dirty="0" smtClean="0">
                <a:solidFill>
                  <a:schemeClr val="tx2">
                    <a:lumMod val="60000"/>
                    <a:lumOff val="40000"/>
                  </a:schemeClr>
                </a:solidFill>
                <a:latin typeface="Cambria" pitchFamily="18" charset="0"/>
              </a:rPr>
              <a:t>En un periodo</a:t>
            </a:r>
            <a:r>
              <a:rPr lang="es-ES" b="1" dirty="0" smtClean="0">
                <a:latin typeface="Cambria" pitchFamily="18" charset="0"/>
              </a:rPr>
              <a:t>,  </a:t>
            </a:r>
            <a:r>
              <a:rPr lang="es-ES" dirty="0" smtClean="0">
                <a:latin typeface="Cambria" pitchFamily="18" charset="0"/>
              </a:rPr>
              <a:t>la (E.I) aumenta al aumentar el número atómico,  ya que para un mismo periodo los electrones se colocan en la misma capa de valencia y al ir aumentando la carga positiva del núcleo,  la atracción de ésta sobre los electrones será cada vez mayor.</a:t>
            </a:r>
            <a:endParaRPr lang="es-ES" dirty="0">
              <a:latin typeface="Cambria" pitchFamily="18" charset="0"/>
            </a:endParaRPr>
          </a:p>
        </p:txBody>
      </p:sp>
      <p:pic>
        <p:nvPicPr>
          <p:cNvPr id="5" name="Picture 4"/>
          <p:cNvPicPr>
            <a:picLocks noChangeAspect="1" noChangeArrowheads="1"/>
          </p:cNvPicPr>
          <p:nvPr/>
        </p:nvPicPr>
        <p:blipFill>
          <a:blip r:embed="rId2" cstate="print"/>
          <a:srcRect/>
          <a:stretch>
            <a:fillRect/>
          </a:stretch>
        </p:blipFill>
        <p:spPr bwMode="auto">
          <a:xfrm>
            <a:off x="179512" y="2924944"/>
            <a:ext cx="3143240" cy="1846030"/>
          </a:xfrm>
          <a:prstGeom prst="rect">
            <a:avLst/>
          </a:prstGeom>
          <a:noFill/>
          <a:ln w="9525">
            <a:noFill/>
            <a:miter lim="800000"/>
            <a:headEnd/>
            <a:tailEnd/>
          </a:ln>
          <a:effectLst/>
        </p:spPr>
      </p:pic>
      <p:sp>
        <p:nvSpPr>
          <p:cNvPr id="6" name="5 CuadroTexto"/>
          <p:cNvSpPr txBox="1"/>
          <p:nvPr/>
        </p:nvSpPr>
        <p:spPr>
          <a:xfrm>
            <a:off x="3635896" y="2492896"/>
            <a:ext cx="5040560" cy="892552"/>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es-ES" sz="3200" dirty="0" smtClean="0"/>
              <a:t>X </a:t>
            </a:r>
            <a:r>
              <a:rPr lang="es-ES" sz="3200" baseline="-25000" dirty="0" smtClean="0"/>
              <a:t>(g)</a:t>
            </a:r>
            <a:r>
              <a:rPr lang="es-ES" sz="3200" dirty="0" smtClean="0"/>
              <a:t> + Energía         X</a:t>
            </a:r>
            <a:r>
              <a:rPr lang="es-ES" sz="3200" baseline="30000" dirty="0" smtClean="0"/>
              <a:t>+</a:t>
            </a:r>
            <a:r>
              <a:rPr lang="es-ES" sz="3200" baseline="-25000" dirty="0" smtClean="0"/>
              <a:t>(g) </a:t>
            </a:r>
            <a:r>
              <a:rPr lang="es-ES" sz="3200" dirty="0" smtClean="0"/>
              <a:t>+ 1 e</a:t>
            </a:r>
            <a:r>
              <a:rPr lang="es-ES" sz="3200" baseline="30000" dirty="0" smtClean="0"/>
              <a:t>-</a:t>
            </a:r>
          </a:p>
          <a:p>
            <a:r>
              <a:rPr lang="pl-PL" sz="2000" b="1" dirty="0" smtClean="0"/>
              <a:t>Na(g)→ Na+(g) + 1e−</a:t>
            </a:r>
            <a:r>
              <a:rPr lang="es-ES" sz="2000" b="1" dirty="0" smtClean="0"/>
              <a:t>          </a:t>
            </a:r>
            <a:r>
              <a:rPr lang="pl-PL" sz="2000" b="1" dirty="0" smtClean="0"/>
              <a:t> </a:t>
            </a:r>
            <a:r>
              <a:rPr lang="pl-PL" sz="2000" dirty="0" smtClean="0"/>
              <a:t>EI = 5,1 eV</a:t>
            </a:r>
            <a:r>
              <a:rPr lang="es-ES" sz="2000" dirty="0" smtClean="0"/>
              <a:t> </a:t>
            </a:r>
            <a:endParaRPr lang="es-ES" sz="2000" dirty="0"/>
          </a:p>
        </p:txBody>
      </p:sp>
      <p:sp>
        <p:nvSpPr>
          <p:cNvPr id="7" name="6 Flecha derecha"/>
          <p:cNvSpPr/>
          <p:nvPr/>
        </p:nvSpPr>
        <p:spPr>
          <a:xfrm>
            <a:off x="3419872" y="3645024"/>
            <a:ext cx="432048" cy="43204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sp>
        <p:nvSpPr>
          <p:cNvPr id="8" name="7 Flecha derecha"/>
          <p:cNvSpPr/>
          <p:nvPr/>
        </p:nvSpPr>
        <p:spPr>
          <a:xfrm>
            <a:off x="1547664" y="5301208"/>
            <a:ext cx="432048" cy="43204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cxnSp>
        <p:nvCxnSpPr>
          <p:cNvPr id="9" name="8 Conector recto de flecha"/>
          <p:cNvCxnSpPr/>
          <p:nvPr/>
        </p:nvCxnSpPr>
        <p:spPr>
          <a:xfrm>
            <a:off x="6084168" y="2852936"/>
            <a:ext cx="576064" cy="1588"/>
          </a:xfrm>
          <a:prstGeom prst="straightConnector1">
            <a:avLst/>
          </a:prstGeom>
          <a:ln w="38100">
            <a:tailEnd type="arrow"/>
          </a:ln>
        </p:spPr>
        <p:style>
          <a:lnRef idx="2">
            <a:schemeClr val="accent2"/>
          </a:lnRef>
          <a:fillRef idx="0">
            <a:schemeClr val="accent2"/>
          </a:fillRef>
          <a:effectRef idx="1">
            <a:schemeClr val="accent2"/>
          </a:effectRef>
          <a:fontRef idx="minor">
            <a:schemeClr val="tx1"/>
          </a:fontRef>
        </p:style>
      </p:cxn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611560" y="528062"/>
            <a:ext cx="7992888" cy="1631216"/>
          </a:xfrm>
          <a:prstGeom prst="rect">
            <a:avLst/>
          </a:prstGeom>
          <a:noFill/>
        </p:spPr>
        <p:txBody>
          <a:bodyPr wrap="square" rtlCol="0">
            <a:spAutoFit/>
          </a:bodyPr>
          <a:lstStyle/>
          <a:p>
            <a:pPr lvl="1">
              <a:buBlip>
                <a:blip r:embed="rId2"/>
              </a:buBlip>
            </a:pPr>
            <a:r>
              <a:rPr lang="es-ES" sz="2000" dirty="0" smtClean="0"/>
              <a:t> </a:t>
            </a:r>
            <a:r>
              <a:rPr lang="es-ES" sz="4000" b="1" dirty="0" smtClean="0">
                <a:solidFill>
                  <a:srgbClr val="FFC000"/>
                </a:solidFill>
                <a:latin typeface="Cambria" pitchFamily="18" charset="0"/>
              </a:rPr>
              <a:t>Afinidad Electrónica(</a:t>
            </a:r>
            <a:r>
              <a:rPr lang="es-ES" sz="4000" b="1" i="1" dirty="0" smtClean="0">
                <a:solidFill>
                  <a:srgbClr val="FFC000"/>
                </a:solidFill>
                <a:latin typeface="Cambria" pitchFamily="18" charset="0"/>
              </a:rPr>
              <a:t>AE</a:t>
            </a:r>
            <a:r>
              <a:rPr lang="es-ES" sz="4000" b="1" dirty="0" smtClean="0">
                <a:solidFill>
                  <a:srgbClr val="FFC000"/>
                </a:solidFill>
                <a:latin typeface="Cambria" pitchFamily="18" charset="0"/>
              </a:rPr>
              <a:t>):</a:t>
            </a:r>
            <a:r>
              <a:rPr lang="es-ES" sz="2000" b="1" dirty="0" smtClean="0">
                <a:solidFill>
                  <a:srgbClr val="FFC000"/>
                </a:solidFill>
                <a:latin typeface="Cambria" pitchFamily="18" charset="0"/>
              </a:rPr>
              <a:t>”</a:t>
            </a:r>
          </a:p>
          <a:p>
            <a:pPr lvl="1"/>
            <a:r>
              <a:rPr lang="es-ES" sz="2000" i="1" dirty="0" smtClean="0">
                <a:latin typeface="Cambria" pitchFamily="18" charset="0"/>
              </a:rPr>
              <a:t>“La afinidad electrónica (A.E) es la energía liberada cuando un átomo en estado gaseoso capta un electrón, formándose un ión negativo”   El átomo se convertirá en un</a:t>
            </a:r>
            <a:r>
              <a:rPr lang="es-ES" sz="2000" b="1" i="1" dirty="0" smtClean="0">
                <a:solidFill>
                  <a:srgbClr val="FFC000"/>
                </a:solidFill>
                <a:latin typeface="Cambria" pitchFamily="18" charset="0"/>
              </a:rPr>
              <a:t> </a:t>
            </a:r>
            <a:r>
              <a:rPr lang="es-ES" sz="2000" b="1" i="1" dirty="0" smtClean="0">
                <a:solidFill>
                  <a:srgbClr val="FF0000"/>
                </a:solidFill>
                <a:latin typeface="Cambria" pitchFamily="18" charset="0"/>
              </a:rPr>
              <a:t>ANIÓN.</a:t>
            </a:r>
            <a:endParaRPr lang="es-ES" sz="2000" b="1" dirty="0">
              <a:solidFill>
                <a:srgbClr val="FF0000"/>
              </a:solidFill>
              <a:latin typeface="Cambria" pitchFamily="18" charset="0"/>
            </a:endParaRPr>
          </a:p>
        </p:txBody>
      </p:sp>
      <p:sp>
        <p:nvSpPr>
          <p:cNvPr id="4" name="3 CuadroTexto"/>
          <p:cNvSpPr txBox="1"/>
          <p:nvPr/>
        </p:nvSpPr>
        <p:spPr>
          <a:xfrm>
            <a:off x="3851920" y="2484185"/>
            <a:ext cx="4824536" cy="584775"/>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es-ES" sz="3200" dirty="0" smtClean="0"/>
              <a:t>X </a:t>
            </a:r>
            <a:r>
              <a:rPr lang="es-ES" sz="3200" baseline="-25000" dirty="0" smtClean="0"/>
              <a:t>(g) </a:t>
            </a:r>
            <a:r>
              <a:rPr lang="es-ES" sz="3200" dirty="0" smtClean="0"/>
              <a:t>+ 1 e</a:t>
            </a:r>
            <a:r>
              <a:rPr lang="es-ES" sz="3200" baseline="30000" dirty="0" smtClean="0"/>
              <a:t>-</a:t>
            </a:r>
            <a:r>
              <a:rPr lang="es-ES" sz="3200" baseline="-25000" dirty="0" smtClean="0"/>
              <a:t>             </a:t>
            </a:r>
            <a:r>
              <a:rPr lang="es-ES" sz="3200" dirty="0" smtClean="0"/>
              <a:t>X</a:t>
            </a:r>
            <a:r>
              <a:rPr lang="es-ES" sz="3200" baseline="30000" dirty="0" smtClean="0"/>
              <a:t>-</a:t>
            </a:r>
            <a:r>
              <a:rPr lang="es-ES" sz="3200" baseline="-25000" dirty="0" smtClean="0"/>
              <a:t>(g) </a:t>
            </a:r>
            <a:r>
              <a:rPr lang="es-ES" sz="3200" dirty="0" smtClean="0"/>
              <a:t>+ Energía</a:t>
            </a:r>
            <a:endParaRPr lang="es-ES" sz="3200" baseline="-25000" dirty="0" smtClean="0"/>
          </a:p>
        </p:txBody>
      </p:sp>
      <p:sp>
        <p:nvSpPr>
          <p:cNvPr id="5" name="4 CuadroTexto"/>
          <p:cNvSpPr txBox="1"/>
          <p:nvPr/>
        </p:nvSpPr>
        <p:spPr>
          <a:xfrm>
            <a:off x="4000496" y="4161854"/>
            <a:ext cx="4675960" cy="923330"/>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es-ES" b="1" dirty="0" smtClean="0">
                <a:latin typeface="Cambria" pitchFamily="18" charset="0"/>
              </a:rPr>
              <a:t>En un grupo,  </a:t>
            </a:r>
            <a:r>
              <a:rPr lang="es-ES" dirty="0" smtClean="0">
                <a:latin typeface="Cambria" pitchFamily="18" charset="0"/>
              </a:rPr>
              <a:t>la  AE disminuye de arriba hacia abajo a medida que  aumenta el número atómico.</a:t>
            </a:r>
            <a:endParaRPr lang="es-ES" dirty="0">
              <a:latin typeface="Cambria" pitchFamily="18" charset="0"/>
            </a:endParaRPr>
          </a:p>
        </p:txBody>
      </p:sp>
      <p:sp>
        <p:nvSpPr>
          <p:cNvPr id="6" name="5 CuadroTexto"/>
          <p:cNvSpPr txBox="1"/>
          <p:nvPr/>
        </p:nvSpPr>
        <p:spPr>
          <a:xfrm>
            <a:off x="3995936" y="5373216"/>
            <a:ext cx="4714908" cy="646331"/>
          </a:xfrm>
          <a:prstGeom prst="rect">
            <a:avLst/>
          </a:prstGeom>
        </p:spPr>
        <p:style>
          <a:lnRef idx="2">
            <a:schemeClr val="accent3"/>
          </a:lnRef>
          <a:fillRef idx="1">
            <a:schemeClr val="lt1"/>
          </a:fillRef>
          <a:effectRef idx="0">
            <a:schemeClr val="accent3"/>
          </a:effectRef>
          <a:fontRef idx="minor">
            <a:schemeClr val="dk1"/>
          </a:fontRef>
        </p:style>
        <p:txBody>
          <a:bodyPr wrap="square" rtlCol="0">
            <a:spAutoFit/>
          </a:bodyPr>
          <a:lstStyle/>
          <a:p>
            <a:r>
              <a:rPr lang="es-ES" b="1" dirty="0" smtClean="0">
                <a:latin typeface="Cambria" pitchFamily="18" charset="0"/>
              </a:rPr>
              <a:t>En un periodo,  </a:t>
            </a:r>
            <a:r>
              <a:rPr lang="es-ES" dirty="0" smtClean="0">
                <a:latin typeface="Cambria" pitchFamily="18" charset="0"/>
              </a:rPr>
              <a:t>la  AE aumenta a medida que aumenta el número atómico</a:t>
            </a:r>
            <a:r>
              <a:rPr lang="es-ES" dirty="0" smtClean="0"/>
              <a:t>.</a:t>
            </a:r>
            <a:endParaRPr lang="es-ES" dirty="0"/>
          </a:p>
        </p:txBody>
      </p:sp>
      <p:pic>
        <p:nvPicPr>
          <p:cNvPr id="8" name="Picture 2"/>
          <p:cNvPicPr>
            <a:picLocks noChangeAspect="1" noChangeArrowheads="1"/>
          </p:cNvPicPr>
          <p:nvPr/>
        </p:nvPicPr>
        <p:blipFill>
          <a:blip r:embed="rId3" cstate="print"/>
          <a:srcRect/>
          <a:stretch>
            <a:fillRect/>
          </a:stretch>
        </p:blipFill>
        <p:spPr bwMode="auto">
          <a:xfrm>
            <a:off x="61178" y="3833957"/>
            <a:ext cx="3214678" cy="1827291"/>
          </a:xfrm>
          <a:prstGeom prst="rect">
            <a:avLst/>
          </a:prstGeom>
          <a:noFill/>
          <a:ln w="9525">
            <a:noFill/>
            <a:miter lim="800000"/>
            <a:headEnd/>
            <a:tailEnd/>
          </a:ln>
          <a:effectLst/>
        </p:spPr>
      </p:pic>
      <p:sp>
        <p:nvSpPr>
          <p:cNvPr id="9" name="8 Flecha derecha"/>
          <p:cNvSpPr/>
          <p:nvPr/>
        </p:nvSpPr>
        <p:spPr>
          <a:xfrm>
            <a:off x="3347864" y="5445224"/>
            <a:ext cx="428628" cy="35719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0" name="9 Flecha derecha"/>
          <p:cNvSpPr/>
          <p:nvPr/>
        </p:nvSpPr>
        <p:spPr>
          <a:xfrm>
            <a:off x="3347864" y="4293096"/>
            <a:ext cx="428628" cy="35719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cxnSp>
        <p:nvCxnSpPr>
          <p:cNvPr id="12" name="11 Conector recto de flecha"/>
          <p:cNvCxnSpPr/>
          <p:nvPr/>
        </p:nvCxnSpPr>
        <p:spPr>
          <a:xfrm>
            <a:off x="5580112" y="2851348"/>
            <a:ext cx="576064" cy="1588"/>
          </a:xfrm>
          <a:prstGeom prst="straightConnector1">
            <a:avLst/>
          </a:prstGeom>
          <a:ln w="38100">
            <a:tailEnd type="arrow"/>
          </a:ln>
        </p:spPr>
        <p:style>
          <a:lnRef idx="2">
            <a:schemeClr val="accent2"/>
          </a:lnRef>
          <a:fillRef idx="0">
            <a:schemeClr val="accent2"/>
          </a:fillRef>
          <a:effectRef idx="1">
            <a:schemeClr val="accent2"/>
          </a:effectRef>
          <a:fontRef idx="minor">
            <a:schemeClr val="tx1"/>
          </a:fontRef>
        </p:style>
      </p:cxnSp>
      <p:sp>
        <p:nvSpPr>
          <p:cNvPr id="11" name="10 CuadroTexto"/>
          <p:cNvSpPr txBox="1"/>
          <p:nvPr/>
        </p:nvSpPr>
        <p:spPr>
          <a:xfrm>
            <a:off x="3995936" y="3284984"/>
            <a:ext cx="4680520" cy="738664"/>
          </a:xfrm>
          <a:prstGeom prst="rect">
            <a:avLst/>
          </a:prstGeom>
          <a:noFill/>
        </p:spPr>
        <p:txBody>
          <a:bodyPr wrap="square" rtlCol="0">
            <a:spAutoFit/>
          </a:bodyPr>
          <a:lstStyle/>
          <a:p>
            <a:r>
              <a:rPr lang="es-ES" sz="2400" dirty="0" smtClean="0"/>
              <a:t>Cl</a:t>
            </a:r>
            <a:r>
              <a:rPr lang="es-ES" sz="2400" baseline="30000" dirty="0" smtClean="0"/>
              <a:t>0</a:t>
            </a:r>
            <a:r>
              <a:rPr lang="es-ES" dirty="0" smtClean="0"/>
              <a:t>(g) </a:t>
            </a:r>
            <a:r>
              <a:rPr lang="es-ES" sz="2400" dirty="0" smtClean="0"/>
              <a:t>+ 1e− →</a:t>
            </a:r>
            <a:r>
              <a:rPr lang="es-ES" dirty="0" smtClean="0"/>
              <a:t> </a:t>
            </a:r>
            <a:r>
              <a:rPr lang="es-ES" sz="2400" dirty="0" smtClean="0"/>
              <a:t>Cl</a:t>
            </a:r>
            <a:r>
              <a:rPr lang="es-ES" sz="2800" b="1" baseline="30000" dirty="0" smtClean="0"/>
              <a:t>-</a:t>
            </a:r>
            <a:r>
              <a:rPr lang="es-ES" dirty="0" smtClean="0"/>
              <a:t>(g) +   </a:t>
            </a:r>
            <a:r>
              <a:rPr lang="es-ES" b="1" dirty="0" smtClean="0"/>
              <a:t>AE = 3,61 </a:t>
            </a:r>
            <a:r>
              <a:rPr lang="es-ES" b="1" dirty="0" err="1" smtClean="0"/>
              <a:t>Ev</a:t>
            </a:r>
            <a:endParaRPr lang="es-ES" b="1" dirty="0" smtClean="0"/>
          </a:p>
          <a:p>
            <a:r>
              <a:rPr lang="es-ES" b="1" dirty="0" smtClean="0"/>
              <a:t>                                                (eV)=electronvoltios</a:t>
            </a:r>
            <a:endParaRPr lang="es-ES" b="1"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309660" y="404664"/>
            <a:ext cx="8222780" cy="1708160"/>
          </a:xfrm>
          <a:prstGeom prst="rect">
            <a:avLst/>
          </a:prstGeom>
          <a:noFill/>
        </p:spPr>
        <p:txBody>
          <a:bodyPr wrap="square" rtlCol="0">
            <a:spAutoFit/>
          </a:bodyPr>
          <a:lstStyle/>
          <a:p>
            <a:endParaRPr lang="es-ES" sz="900" i="1" dirty="0" smtClean="0">
              <a:solidFill>
                <a:schemeClr val="accent3">
                  <a:lumMod val="75000"/>
                </a:schemeClr>
              </a:solidFill>
            </a:endParaRPr>
          </a:p>
          <a:p>
            <a:pPr lvl="1">
              <a:buBlip>
                <a:blip r:embed="rId2"/>
              </a:buBlip>
            </a:pPr>
            <a:r>
              <a:rPr lang="es-ES" sz="2000" dirty="0" smtClean="0"/>
              <a:t> </a:t>
            </a:r>
            <a:r>
              <a:rPr lang="es-ES" sz="3600" b="1" dirty="0" smtClean="0">
                <a:solidFill>
                  <a:srgbClr val="FFC000"/>
                </a:solidFill>
                <a:latin typeface="Cambria" pitchFamily="18" charset="0"/>
              </a:rPr>
              <a:t>Electronegatividad:</a:t>
            </a:r>
            <a:endParaRPr lang="es-ES" sz="2000" b="1" dirty="0" smtClean="0">
              <a:solidFill>
                <a:srgbClr val="FFC000"/>
              </a:solidFill>
              <a:latin typeface="Cambria" pitchFamily="18" charset="0"/>
            </a:endParaRPr>
          </a:p>
          <a:p>
            <a:pPr lvl="2"/>
            <a:r>
              <a:rPr lang="es-ES" sz="2000" i="1" dirty="0" smtClean="0">
                <a:latin typeface="Cambria" pitchFamily="18" charset="0"/>
              </a:rPr>
              <a:t>“La electronegatividad es una medida de la atracción de un átomo, en una molécula,  sobre el par de electrones que participan en un enlace”</a:t>
            </a:r>
            <a:endParaRPr lang="es-ES" sz="2000" dirty="0">
              <a:latin typeface="Cambria" pitchFamily="18" charset="0"/>
            </a:endParaRPr>
          </a:p>
        </p:txBody>
      </p:sp>
      <p:pic>
        <p:nvPicPr>
          <p:cNvPr id="3" name="Picture 2"/>
          <p:cNvPicPr>
            <a:picLocks noChangeAspect="1" noChangeArrowheads="1"/>
          </p:cNvPicPr>
          <p:nvPr/>
        </p:nvPicPr>
        <p:blipFill>
          <a:blip r:embed="rId3" cstate="print"/>
          <a:srcRect/>
          <a:stretch>
            <a:fillRect/>
          </a:stretch>
        </p:blipFill>
        <p:spPr bwMode="auto">
          <a:xfrm>
            <a:off x="132616" y="2979872"/>
            <a:ext cx="3575288" cy="1889288"/>
          </a:xfrm>
          <a:prstGeom prst="rect">
            <a:avLst/>
          </a:prstGeom>
          <a:noFill/>
          <a:ln w="9525">
            <a:noFill/>
            <a:miter lim="800000"/>
            <a:headEnd/>
            <a:tailEnd/>
          </a:ln>
          <a:effectLst/>
        </p:spPr>
      </p:pic>
      <p:sp>
        <p:nvSpPr>
          <p:cNvPr id="4" name="3 CuadroTexto"/>
          <p:cNvSpPr txBox="1"/>
          <p:nvPr/>
        </p:nvSpPr>
        <p:spPr>
          <a:xfrm>
            <a:off x="4103854" y="2580000"/>
            <a:ext cx="4500594" cy="1785104"/>
          </a:xfrm>
          <a:prstGeom prst="rect">
            <a:avLst/>
          </a:prstGeom>
        </p:spPr>
        <p:style>
          <a:lnRef idx="2">
            <a:schemeClr val="accent3"/>
          </a:lnRef>
          <a:fillRef idx="1">
            <a:schemeClr val="lt1"/>
          </a:fillRef>
          <a:effectRef idx="0">
            <a:schemeClr val="accent3"/>
          </a:effectRef>
          <a:fontRef idx="minor">
            <a:schemeClr val="dk1"/>
          </a:fontRef>
        </p:style>
        <p:txBody>
          <a:bodyPr wrap="square" rtlCol="0">
            <a:spAutoFit/>
          </a:bodyPr>
          <a:lstStyle/>
          <a:p>
            <a:r>
              <a:rPr lang="es-ES" sz="2000" b="1" dirty="0" smtClean="0">
                <a:solidFill>
                  <a:srgbClr val="0070C0"/>
                </a:solidFill>
                <a:latin typeface="Cambria" pitchFamily="18" charset="0"/>
              </a:rPr>
              <a:t>En un grupo</a:t>
            </a:r>
            <a:r>
              <a:rPr lang="es-ES" b="1" dirty="0" smtClean="0">
                <a:latin typeface="Cambria" pitchFamily="18" charset="0"/>
              </a:rPr>
              <a:t>, </a:t>
            </a:r>
            <a:r>
              <a:rPr lang="es-ES" dirty="0" smtClean="0">
                <a:latin typeface="Cambria" pitchFamily="18" charset="0"/>
              </a:rPr>
              <a:t> la electronegatividad disminuye a medida que aumenta el número atómico. De izquierda a derecha, debido a que se aumenta el número de protones y aumenta la atracción  q ejerce el núcleo sobre sus electrones de valencia</a:t>
            </a:r>
            <a:endParaRPr lang="es-ES" dirty="0">
              <a:latin typeface="Cambria" pitchFamily="18" charset="0"/>
            </a:endParaRPr>
          </a:p>
        </p:txBody>
      </p:sp>
      <p:sp>
        <p:nvSpPr>
          <p:cNvPr id="5" name="4 CuadroTexto"/>
          <p:cNvSpPr txBox="1"/>
          <p:nvPr/>
        </p:nvSpPr>
        <p:spPr>
          <a:xfrm>
            <a:off x="4067944" y="5211197"/>
            <a:ext cx="4536504" cy="954107"/>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es-ES" sz="2000" b="1" dirty="0" smtClean="0">
                <a:solidFill>
                  <a:srgbClr val="0070C0"/>
                </a:solidFill>
                <a:latin typeface="Cambria" pitchFamily="18" charset="0"/>
              </a:rPr>
              <a:t>En un periodo</a:t>
            </a:r>
            <a:r>
              <a:rPr lang="es-ES" b="1" dirty="0" smtClean="0">
                <a:latin typeface="Cambria" pitchFamily="18" charset="0"/>
              </a:rPr>
              <a:t>,  </a:t>
            </a:r>
            <a:r>
              <a:rPr lang="es-ES" dirty="0" smtClean="0">
                <a:latin typeface="Cambria" pitchFamily="18" charset="0"/>
              </a:rPr>
              <a:t>la  electronegatividad  aumenta a medida que aumenta el número atómico (con excepción de los gases nobles).</a:t>
            </a:r>
            <a:endParaRPr lang="es-ES" dirty="0">
              <a:latin typeface="Cambria" pitchFamily="18" charset="0"/>
            </a:endParaRPr>
          </a:p>
        </p:txBody>
      </p:sp>
      <p:sp>
        <p:nvSpPr>
          <p:cNvPr id="8" name="7 Flecha derecha"/>
          <p:cNvSpPr/>
          <p:nvPr/>
        </p:nvSpPr>
        <p:spPr>
          <a:xfrm>
            <a:off x="3428992" y="5088034"/>
            <a:ext cx="428628" cy="35719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9" name="8 Flecha derecha"/>
          <p:cNvSpPr/>
          <p:nvPr/>
        </p:nvSpPr>
        <p:spPr>
          <a:xfrm>
            <a:off x="3347864" y="2567754"/>
            <a:ext cx="428628" cy="35719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323528" y="4437112"/>
            <a:ext cx="8568952" cy="1877437"/>
          </a:xfrm>
          <a:prstGeom prst="rect">
            <a:avLst/>
          </a:prstGeom>
          <a:noFill/>
        </p:spPr>
        <p:txBody>
          <a:bodyPr wrap="square" rtlCol="0">
            <a:spAutoFit/>
          </a:bodyPr>
          <a:lstStyle/>
          <a:p>
            <a:r>
              <a:rPr lang="es-ES" dirty="0" smtClean="0">
                <a:latin typeface="Cambria" pitchFamily="18" charset="0"/>
              </a:rPr>
              <a:t>        Esta magnitud permite prever el comportamiento de los elementos, el tipo de               enlace  que forman y las propiedades de dicho enlace.  </a:t>
            </a:r>
          </a:p>
          <a:p>
            <a:endParaRPr lang="es-ES" sz="800" dirty="0" smtClean="0">
              <a:latin typeface="Cambria" pitchFamily="18" charset="0"/>
            </a:endParaRPr>
          </a:p>
          <a:p>
            <a:pPr lvl="1">
              <a:buBlip>
                <a:blip r:embed="rId2"/>
              </a:buBlip>
            </a:pPr>
            <a:r>
              <a:rPr lang="es-ES" dirty="0" smtClean="0">
                <a:latin typeface="Cambria" pitchFamily="18" charset="0"/>
              </a:rPr>
              <a:t> Si dos elementos poseen electronegatividades similares,  formarán </a:t>
            </a:r>
            <a:r>
              <a:rPr lang="es-ES" sz="2400" b="1" dirty="0" smtClean="0">
                <a:solidFill>
                  <a:srgbClr val="0070C0"/>
                </a:solidFill>
                <a:latin typeface="Cambria" pitchFamily="18" charset="0"/>
              </a:rPr>
              <a:t>enlace covalente. </a:t>
            </a:r>
            <a:endParaRPr lang="es-ES" b="1" dirty="0" smtClean="0">
              <a:solidFill>
                <a:srgbClr val="0070C0"/>
              </a:solidFill>
              <a:latin typeface="Cambria" pitchFamily="18" charset="0"/>
            </a:endParaRPr>
          </a:p>
          <a:p>
            <a:pPr lvl="1">
              <a:buBlip>
                <a:blip r:embed="rId2"/>
              </a:buBlip>
            </a:pPr>
            <a:r>
              <a:rPr lang="es-ES" dirty="0" smtClean="0">
                <a:latin typeface="Cambria" pitchFamily="18" charset="0"/>
              </a:rPr>
              <a:t> Si sus electronegatividades son muy diferentes, formarán </a:t>
            </a:r>
            <a:r>
              <a:rPr lang="es-ES" sz="2400" b="1" dirty="0" smtClean="0">
                <a:solidFill>
                  <a:srgbClr val="0070C0"/>
                </a:solidFill>
                <a:latin typeface="Cambria" pitchFamily="18" charset="0"/>
              </a:rPr>
              <a:t>enlace iónico</a:t>
            </a:r>
            <a:r>
              <a:rPr lang="es-ES" dirty="0" smtClean="0">
                <a:latin typeface="Cambria" pitchFamily="18" charset="0"/>
              </a:rPr>
              <a:t>.</a:t>
            </a:r>
            <a:endParaRPr lang="es-ES" dirty="0">
              <a:latin typeface="Cambria" pitchFamily="18" charset="0"/>
            </a:endParaRPr>
          </a:p>
        </p:txBody>
      </p:sp>
      <p:graphicFrame>
        <p:nvGraphicFramePr>
          <p:cNvPr id="6" name="5 Tabla"/>
          <p:cNvGraphicFramePr>
            <a:graphicFrameLocks noGrp="1"/>
          </p:cNvGraphicFramePr>
          <p:nvPr/>
        </p:nvGraphicFramePr>
        <p:xfrm>
          <a:off x="2051720" y="2276873"/>
          <a:ext cx="4896544" cy="1944215"/>
        </p:xfrm>
        <a:graphic>
          <a:graphicData uri="http://schemas.openxmlformats.org/drawingml/2006/table">
            <a:tbl>
              <a:tblPr/>
              <a:tblGrid>
                <a:gridCol w="2546203"/>
                <a:gridCol w="2350341"/>
              </a:tblGrid>
              <a:tr h="751175">
                <a:tc>
                  <a:txBody>
                    <a:bodyPr/>
                    <a:lstStyle/>
                    <a:p>
                      <a:pPr algn="ctr">
                        <a:lnSpc>
                          <a:spcPts val="1200"/>
                        </a:lnSpc>
                        <a:spcAft>
                          <a:spcPts val="0"/>
                        </a:spcAft>
                      </a:pPr>
                      <a:r>
                        <a:rPr lang="es-ES_tradnl" sz="1800" b="1" i="1" dirty="0">
                          <a:latin typeface="Cambria" pitchFamily="18" charset="0"/>
                          <a:ea typeface="Times New Roman"/>
                          <a:cs typeface="Times New Roman"/>
                        </a:rPr>
                        <a:t>Diferencia de electronegatividad </a:t>
                      </a:r>
                      <a:endParaRPr lang="es-AR" sz="3200" b="1" dirty="0">
                        <a:latin typeface="Cambria" pitchFamily="18" charset="0"/>
                        <a:ea typeface="Calibri"/>
                        <a:cs typeface="Times New Roman"/>
                      </a:endParaRPr>
                    </a:p>
                  </a:txBody>
                  <a:tcPr marL="9525" marR="9525" marT="9525" marB="9525"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tcPr>
                </a:tc>
                <a:tc>
                  <a:txBody>
                    <a:bodyPr/>
                    <a:lstStyle/>
                    <a:p>
                      <a:pPr algn="ctr">
                        <a:lnSpc>
                          <a:spcPts val="1200"/>
                        </a:lnSpc>
                        <a:spcAft>
                          <a:spcPts val="0"/>
                        </a:spcAft>
                      </a:pPr>
                      <a:r>
                        <a:rPr lang="es-ES_tradnl" sz="1800" b="1" i="1" dirty="0">
                          <a:latin typeface="Cambria" pitchFamily="18" charset="0"/>
                          <a:ea typeface="Times New Roman"/>
                          <a:cs typeface="Times New Roman"/>
                        </a:rPr>
                        <a:t>Tipos de enlace</a:t>
                      </a:r>
                      <a:endParaRPr lang="es-AR" sz="3200" b="1" dirty="0">
                        <a:latin typeface="Cambria" pitchFamily="18" charset="0"/>
                        <a:ea typeface="Calibri"/>
                        <a:cs typeface="Times New Roman"/>
                      </a:endParaRPr>
                    </a:p>
                  </a:txBody>
                  <a:tcPr marL="9525" marR="9525" marT="9525" marB="9525"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tcPr>
                </a:tc>
              </a:tr>
              <a:tr h="397680">
                <a:tc>
                  <a:txBody>
                    <a:bodyPr/>
                    <a:lstStyle/>
                    <a:p>
                      <a:pPr algn="ctr">
                        <a:lnSpc>
                          <a:spcPts val="1200"/>
                        </a:lnSpc>
                        <a:spcAft>
                          <a:spcPts val="0"/>
                        </a:spcAft>
                      </a:pPr>
                      <a:r>
                        <a:rPr lang="es-ES_tradnl" sz="1800" dirty="0">
                          <a:latin typeface="Cambria" pitchFamily="18" charset="0"/>
                          <a:ea typeface="Times New Roman"/>
                          <a:cs typeface="Times New Roman"/>
                        </a:rPr>
                        <a:t>Menor o igual a 0.4</a:t>
                      </a:r>
                      <a:endParaRPr lang="es-AR" sz="3200" dirty="0">
                        <a:latin typeface="Cambria" pitchFamily="18" charset="0"/>
                        <a:ea typeface="Calibri"/>
                        <a:cs typeface="Times New Roman"/>
                      </a:endParaRPr>
                    </a:p>
                  </a:txBody>
                  <a:tcPr marL="9525" marR="9525" marT="9525" marB="9525"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tcPr>
                </a:tc>
                <a:tc>
                  <a:txBody>
                    <a:bodyPr/>
                    <a:lstStyle/>
                    <a:p>
                      <a:pPr algn="ctr">
                        <a:lnSpc>
                          <a:spcPts val="1200"/>
                        </a:lnSpc>
                        <a:spcAft>
                          <a:spcPts val="0"/>
                        </a:spcAft>
                      </a:pPr>
                      <a:r>
                        <a:rPr lang="es-ES_tradnl" sz="1800" b="1">
                          <a:latin typeface="Cambria" pitchFamily="18" charset="0"/>
                          <a:ea typeface="Times New Roman"/>
                          <a:cs typeface="Times New Roman"/>
                        </a:rPr>
                        <a:t>Covalente no polar</a:t>
                      </a:r>
                      <a:endParaRPr lang="es-AR" sz="3200">
                        <a:latin typeface="Cambria" pitchFamily="18" charset="0"/>
                        <a:ea typeface="Calibri"/>
                        <a:cs typeface="Times New Roman"/>
                      </a:endParaRPr>
                    </a:p>
                  </a:txBody>
                  <a:tcPr marL="9525" marR="9525" marT="9525" marB="9525"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tcPr>
                </a:tc>
              </a:tr>
              <a:tr h="397680">
                <a:tc>
                  <a:txBody>
                    <a:bodyPr/>
                    <a:lstStyle/>
                    <a:p>
                      <a:pPr algn="ctr">
                        <a:lnSpc>
                          <a:spcPts val="1200"/>
                        </a:lnSpc>
                        <a:spcAft>
                          <a:spcPts val="0"/>
                        </a:spcAft>
                      </a:pPr>
                      <a:r>
                        <a:rPr lang="es-ES_tradnl" sz="1800" dirty="0">
                          <a:latin typeface="Cambria" pitchFamily="18" charset="0"/>
                          <a:ea typeface="Times New Roman"/>
                          <a:cs typeface="Times New Roman"/>
                        </a:rPr>
                        <a:t>De 0.5 a 1.7</a:t>
                      </a:r>
                      <a:endParaRPr lang="es-AR" sz="3200" dirty="0">
                        <a:latin typeface="Cambria" pitchFamily="18" charset="0"/>
                        <a:ea typeface="Calibri"/>
                        <a:cs typeface="Times New Roman"/>
                      </a:endParaRPr>
                    </a:p>
                  </a:txBody>
                  <a:tcPr marL="9525" marR="9525" marT="9525" marB="9525"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tcPr>
                </a:tc>
                <a:tc>
                  <a:txBody>
                    <a:bodyPr/>
                    <a:lstStyle/>
                    <a:p>
                      <a:pPr algn="ctr">
                        <a:lnSpc>
                          <a:spcPts val="1200"/>
                        </a:lnSpc>
                        <a:spcAft>
                          <a:spcPts val="0"/>
                        </a:spcAft>
                      </a:pPr>
                      <a:r>
                        <a:rPr lang="es-ES_tradnl" sz="1800" b="1" dirty="0">
                          <a:latin typeface="Cambria" pitchFamily="18" charset="0"/>
                          <a:ea typeface="Times New Roman"/>
                          <a:cs typeface="Times New Roman"/>
                        </a:rPr>
                        <a:t>Covalente polar</a:t>
                      </a:r>
                      <a:endParaRPr lang="es-AR" sz="3200" dirty="0">
                        <a:latin typeface="Cambria" pitchFamily="18" charset="0"/>
                        <a:ea typeface="Calibri"/>
                        <a:cs typeface="Times New Roman"/>
                      </a:endParaRPr>
                    </a:p>
                  </a:txBody>
                  <a:tcPr marL="9525" marR="9525" marT="9525" marB="9525"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tcPr>
                </a:tc>
              </a:tr>
              <a:tr h="397680">
                <a:tc>
                  <a:txBody>
                    <a:bodyPr/>
                    <a:lstStyle/>
                    <a:p>
                      <a:pPr algn="ctr">
                        <a:lnSpc>
                          <a:spcPts val="1200"/>
                        </a:lnSpc>
                        <a:spcAft>
                          <a:spcPts val="0"/>
                        </a:spcAft>
                      </a:pPr>
                      <a:r>
                        <a:rPr lang="es-ES_tradnl" sz="1800" dirty="0">
                          <a:latin typeface="Cambria" pitchFamily="18" charset="0"/>
                          <a:ea typeface="Times New Roman"/>
                          <a:cs typeface="Times New Roman"/>
                        </a:rPr>
                        <a:t>Mayor de 1.7</a:t>
                      </a:r>
                      <a:endParaRPr lang="es-AR" sz="3200" dirty="0">
                        <a:latin typeface="Cambria" pitchFamily="18" charset="0"/>
                        <a:ea typeface="Calibri"/>
                        <a:cs typeface="Times New Roman"/>
                      </a:endParaRPr>
                    </a:p>
                  </a:txBody>
                  <a:tcPr marL="9525" marR="9525" marT="9525" marB="9525"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tcPr>
                </a:tc>
                <a:tc>
                  <a:txBody>
                    <a:bodyPr/>
                    <a:lstStyle/>
                    <a:p>
                      <a:pPr algn="ctr">
                        <a:lnSpc>
                          <a:spcPts val="1200"/>
                        </a:lnSpc>
                        <a:spcAft>
                          <a:spcPts val="0"/>
                        </a:spcAft>
                      </a:pPr>
                      <a:r>
                        <a:rPr lang="es-ES_tradnl" sz="1800" b="1" dirty="0">
                          <a:latin typeface="Cambria" pitchFamily="18" charset="0"/>
                          <a:ea typeface="Times New Roman"/>
                          <a:cs typeface="Times New Roman"/>
                        </a:rPr>
                        <a:t>Iónico</a:t>
                      </a:r>
                      <a:endParaRPr lang="es-AR" sz="3200" dirty="0">
                        <a:latin typeface="Cambria" pitchFamily="18" charset="0"/>
                        <a:ea typeface="Calibri"/>
                        <a:cs typeface="Times New Roman"/>
                      </a:endParaRPr>
                    </a:p>
                  </a:txBody>
                  <a:tcPr marL="9525" marR="9525" marT="9525" marB="9525"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tcPr>
                </a:tc>
              </a:tr>
            </a:tbl>
          </a:graphicData>
        </a:graphic>
      </p:graphicFrame>
      <p:sp>
        <p:nvSpPr>
          <p:cNvPr id="7" name="6 CuadroTexto"/>
          <p:cNvSpPr txBox="1"/>
          <p:nvPr/>
        </p:nvSpPr>
        <p:spPr>
          <a:xfrm>
            <a:off x="1043608" y="1700808"/>
            <a:ext cx="7344816" cy="400110"/>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pPr algn="ctr"/>
            <a:r>
              <a:rPr lang="es-ES_tradnl" sz="2000" dirty="0" smtClean="0">
                <a:latin typeface="Cambria" pitchFamily="18" charset="0"/>
              </a:rPr>
              <a:t>El valor de la electronegatividad esta dado por la escala de Pauling</a:t>
            </a:r>
            <a:endParaRPr lang="es-AR" sz="2000" dirty="0">
              <a:latin typeface="Cambria" pitchFamily="18" charset="0"/>
            </a:endParaRPr>
          </a:p>
        </p:txBody>
      </p:sp>
      <p:pic>
        <p:nvPicPr>
          <p:cNvPr id="2052" name="Picture 4"/>
          <p:cNvPicPr>
            <a:picLocks noChangeAspect="1" noChangeArrowheads="1"/>
          </p:cNvPicPr>
          <p:nvPr/>
        </p:nvPicPr>
        <p:blipFill>
          <a:blip r:embed="rId3" cstate="print"/>
          <a:srcRect/>
          <a:stretch>
            <a:fillRect/>
          </a:stretch>
        </p:blipFill>
        <p:spPr bwMode="auto">
          <a:xfrm>
            <a:off x="1763688" y="332656"/>
            <a:ext cx="5915025" cy="13525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1" descr="http://genesis.uag.mx/edmedia/material/QIno/imagenes/tperiodica2.JPG"/>
          <p:cNvPicPr>
            <a:picLocks noChangeAspect="1" noChangeArrowheads="1"/>
          </p:cNvPicPr>
          <p:nvPr/>
        </p:nvPicPr>
        <p:blipFill>
          <a:blip r:embed="rId2" cstate="print"/>
          <a:srcRect/>
          <a:stretch>
            <a:fillRect/>
          </a:stretch>
        </p:blipFill>
        <p:spPr bwMode="auto">
          <a:xfrm>
            <a:off x="467544" y="908720"/>
            <a:ext cx="8280920" cy="496855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418</TotalTime>
  <Words>783</Words>
  <Application>Microsoft Office PowerPoint</Application>
  <PresentationFormat>Presentación en pantalla (4:3)</PresentationFormat>
  <Paragraphs>75</Paragraphs>
  <Slides>12</Slides>
  <Notes>0</Notes>
  <HiddenSlides>0</HiddenSlides>
  <MMClips>0</MMClips>
  <ScaleCrop>false</ScaleCrop>
  <HeadingPairs>
    <vt:vector size="4" baseType="variant">
      <vt:variant>
        <vt:lpstr>Tema</vt:lpstr>
      </vt:variant>
      <vt:variant>
        <vt:i4>1</vt:i4>
      </vt:variant>
      <vt:variant>
        <vt:lpstr>Títulos de diapositiva</vt:lpstr>
      </vt:variant>
      <vt:variant>
        <vt:i4>12</vt:i4>
      </vt:variant>
    </vt:vector>
  </HeadingPairs>
  <TitlesOfParts>
    <vt:vector size="13" baseType="lpstr">
      <vt:lpstr>Tema de Office</vt:lpstr>
      <vt:lpstr>Diapositiva 1</vt:lpstr>
      <vt:lpstr>Diapositiva 2</vt:lpstr>
      <vt:lpstr>Diapositiva 3</vt:lpstr>
      <vt:lpstr>Diapositiva 4</vt:lpstr>
      <vt:lpstr>Diapositiva 5</vt:lpstr>
      <vt:lpstr>Diapositiva 6</vt:lpstr>
      <vt:lpstr>Diapositiva 7</vt:lpstr>
      <vt:lpstr>Diapositiva 8</vt:lpstr>
      <vt:lpstr>Diapositiva 9</vt:lpstr>
      <vt:lpstr>Diapositiva 10</vt:lpstr>
      <vt:lpstr>Diapositiva 11</vt:lpstr>
      <vt:lpstr>Diapositiva 12</vt:lpstr>
    </vt:vector>
  </TitlesOfParts>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Se7en Xtreme</dc:creator>
  <cp:lastModifiedBy>equipo</cp:lastModifiedBy>
  <cp:revision>51</cp:revision>
  <dcterms:created xsi:type="dcterms:W3CDTF">2011-07-15T12:47:47Z</dcterms:created>
  <dcterms:modified xsi:type="dcterms:W3CDTF">2015-04-24T20:50:06Z</dcterms:modified>
</cp:coreProperties>
</file>